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8" r:id="rId3"/>
    <p:sldId id="286" r:id="rId4"/>
    <p:sldId id="287" r:id="rId5"/>
    <p:sldId id="296" r:id="rId6"/>
    <p:sldId id="297" r:id="rId7"/>
    <p:sldId id="298" r:id="rId8"/>
    <p:sldId id="257" r:id="rId9"/>
    <p:sldId id="258" r:id="rId10"/>
    <p:sldId id="259" r:id="rId11"/>
    <p:sldId id="261" r:id="rId12"/>
    <p:sldId id="262" r:id="rId13"/>
    <p:sldId id="264" r:id="rId14"/>
    <p:sldId id="265" r:id="rId15"/>
    <p:sldId id="267" r:id="rId16"/>
    <p:sldId id="268" r:id="rId17"/>
    <p:sldId id="266" r:id="rId18"/>
    <p:sldId id="269" r:id="rId19"/>
    <p:sldId id="270" r:id="rId20"/>
    <p:sldId id="263" r:id="rId21"/>
    <p:sldId id="282" r:id="rId22"/>
    <p:sldId id="281" r:id="rId23"/>
    <p:sldId id="283" r:id="rId24"/>
    <p:sldId id="271" r:id="rId25"/>
    <p:sldId id="272" r:id="rId26"/>
    <p:sldId id="274" r:id="rId27"/>
    <p:sldId id="275" r:id="rId28"/>
    <p:sldId id="276" r:id="rId29"/>
    <p:sldId id="285" r:id="rId30"/>
    <p:sldId id="284" r:id="rId31"/>
    <p:sldId id="277" r:id="rId32"/>
    <p:sldId id="288" r:id="rId33"/>
    <p:sldId id="289" r:id="rId34"/>
    <p:sldId id="295" r:id="rId35"/>
    <p:sldId id="290" r:id="rId36"/>
    <p:sldId id="291" r:id="rId37"/>
    <p:sldId id="292" r:id="rId38"/>
    <p:sldId id="293" r:id="rId39"/>
    <p:sldId id="294" r:id="rId4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00C46-5477-4990-BBDB-C0BCEE8B79FE}" type="datetimeFigureOut">
              <a:rPr lang="nl-NL" smtClean="0"/>
              <a:pPr/>
              <a:t>25-9-2015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17979-6DDD-42BA-AADD-49514AA1D7F2}" type="slidenum">
              <a:rPr lang="nl-NL" smtClean="0"/>
              <a:pPr/>
              <a:t>‹nr.›</a:t>
            </a:fld>
            <a:endParaRPr lang="nl-NL"/>
          </a:p>
        </p:txBody>
      </p:sp>
    </p:spTree>
    <p:extLst>
      <p:ext uri="{BB962C8B-B14F-4D97-AF65-F5344CB8AC3E}">
        <p14:creationId xmlns:p14="http://schemas.microsoft.com/office/powerpoint/2010/main" val="369100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18E4B96-D16C-4438-BFB4-1EE894E7185D}" type="slidenum">
              <a:rPr lang="nl-NL" smtClean="0"/>
              <a:pPr/>
              <a:t>22</a:t>
            </a:fld>
            <a:endParaRPr lang="nl-NL"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nl-NL" smtClean="0"/>
          </a:p>
        </p:txBody>
      </p:sp>
    </p:spTree>
    <p:extLst>
      <p:ext uri="{BB962C8B-B14F-4D97-AF65-F5344CB8AC3E}">
        <p14:creationId xmlns:p14="http://schemas.microsoft.com/office/powerpoint/2010/main" val="282903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25-9-2015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25-9-2015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25-9-2015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25-9-2015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25-9-2015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25-9-2015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C6442A1-4FB3-4F7E-8822-62C85548A572}" type="datetimeFigureOut">
              <a:rPr lang="nl-NL" smtClean="0"/>
              <a:pPr/>
              <a:t>25-9-2015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C6442A1-4FB3-4F7E-8822-62C85548A572}" type="datetimeFigureOut">
              <a:rPr lang="nl-NL" smtClean="0"/>
              <a:pPr/>
              <a:t>25-9-2015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6442A1-4FB3-4F7E-8822-62C85548A572}" type="datetimeFigureOut">
              <a:rPr lang="nl-NL" smtClean="0"/>
              <a:pPr/>
              <a:t>25-9-2015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25-9-2015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25-9-2015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442A1-4FB3-4F7E-8822-62C85548A572}" type="datetimeFigureOut">
              <a:rPr lang="nl-NL" smtClean="0"/>
              <a:pPr/>
              <a:t>25-9-2015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BE5F1-5665-4D25-BFD8-E8D033F3E11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upload.wikimedia.org/wikipedia/commons/2/26/Bundesarchiv_Bild_183-1987-0922-500,_Wien,_Heldenplatz,_Rede_Adolf_Hitler.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upload.wikimedia.org/wikipedia/commons/5/57/Stimmzettel-Anschluss.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9/9c/Bundesarchiv_Bild_183-R69173,_M%C3%BCnchener_Abkommen,_Staatschefs.jpg" TargetMode="External"/><Relationship Id="rId1" Type="http://schemas.openxmlformats.org/officeDocument/2006/relationships/slideLayout" Target="../slideLayouts/slideLayout2.xml"/><Relationship Id="rId4" Type="http://schemas.openxmlformats.org/officeDocument/2006/relationships/hyperlink" Target="http://www.youtube.com/watch?v=Skvw5BqTEO0&amp;feature=relat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2Cq64Bo0rR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1/1f/1939-1940-battle_of_france-plan-evolution.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upload.wikimedia.org/wikipedia/commons/9/9c/CV09_Essex_USG-80-G-273032-.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hyperlink" Target="//upload.wikimedia.org/wikipedia/commons/d/d8/Tehran_Conference,_1943.jpg" TargetMode="External"/><Relationship Id="rId2" Type="http://schemas.openxmlformats.org/officeDocument/2006/relationships/hyperlink" Target="http://ineuropa.vpro.nl/programmas/36788896/afleveringen/39111650/?episode=39111650"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upload.wikimedia.org/wikipedia/commons/9/9a/Waves_of_paratroops_land_in_Holland.jpg"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teleblik.nl/media/1086416" TargetMode="External"/><Relationship Id="rId2" Type="http://schemas.openxmlformats.org/officeDocument/2006/relationships/hyperlink" Target="http://www.youtube.com/watch?v=QLmnTOQ2Yp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upload.wikimedia.org/wikipedia/commons/a/a5/Neurenberger_Rassenwetten_NL.JPG" TargetMode="External"/><Relationship Id="rId1" Type="http://schemas.openxmlformats.org/officeDocument/2006/relationships/slideLayout" Target="../slideLayouts/slideLayout2.xml"/><Relationship Id="rId4" Type="http://schemas.openxmlformats.org/officeDocument/2006/relationships/hyperlink" Target="http://deoorlog.nps.nl/page/mappen/780307/Neurenberger%20rassenwetten?afl=1&amp;d=78030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6/67/Bundesarchiv_Bild_102-17049,_Joseph_Goebbels_spricht.jpg" TargetMode="External"/><Relationship Id="rId1" Type="http://schemas.openxmlformats.org/officeDocument/2006/relationships/slideLayout" Target="../slideLayouts/slideLayout2.xml"/><Relationship Id="rId4" Type="http://schemas.openxmlformats.org/officeDocument/2006/relationships/hyperlink" Target="http://www.youtube.com/watch?v=WN79ti93NB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HGyc_jdJQzH16M&amp;tbnid=qcHLGgymh67o0M:&amp;ved=0CAUQjRw&amp;url=http://archivesofkhazad-dum.blogspot.com/2013_06_01_archive.html&amp;ei=d9F4UrjXJY6S0AWT04CIAg&amp;bvm=bv.55980276,d.d2k&amp;psig=AFQjCNHYunbVrUKN0eMsUV9C6byTAwQ4XA&amp;ust=1383736024569994" TargetMode="External"/><Relationship Id="rId2"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XNF4UuezDJGo0AW4-4HgBA&amp;bvm=bv.55980276,d.d2k&amp;psig=AFQjCNHYunbVrUKN0eMsUV9C6byTAwQ4XA&amp;ust=1383736024569994"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jNF4UuSSDKG60QXLk4CwAQ&amp;bvm=bv.55980276,d.d2k&amp;psig=AFQjCNHYunbVrUKN0eMsUV9C6byTAwQ4XA&amp;ust=1383736024569994" TargetMode="Externa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nl/url?sa=i&amp;source=images&amp;cd=&amp;cad=rja&amp;docid=6re9gSSvCIF6GM&amp;tbnid=HWkUPRMJ9cfumM:&amp;ved=0CAgQjRwwAA&amp;url=http://socialhistory.org/bwsa/biografie/lubbe&amp;ei=KuR4UvCfIY7b7AaF5oHQDA&amp;psig=AFQjCNF9WYxhSCRe6QP_S01IjHbgpfEFyw&amp;ust=1383740842654352" TargetMode="External"/><Relationship Id="rId1" Type="http://schemas.openxmlformats.org/officeDocument/2006/relationships/slideLayout" Target="../slideLayouts/slideLayout2.xml"/><Relationship Id="rId4" Type="http://schemas.openxmlformats.org/officeDocument/2006/relationships/hyperlink" Target="http://www.youtube.com/watch?v=YDtUpPXsqv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Tijd van de wereldoorlogen</a:t>
            </a:r>
            <a:endParaRPr lang="nl-NL" dirty="0"/>
          </a:p>
        </p:txBody>
      </p:sp>
      <p:sp>
        <p:nvSpPr>
          <p:cNvPr id="3" name="Ondertitel 2"/>
          <p:cNvSpPr>
            <a:spLocks noGrp="1"/>
          </p:cNvSpPr>
          <p:nvPr>
            <p:ph type="subTitle" idx="1"/>
          </p:nvPr>
        </p:nvSpPr>
        <p:spPr/>
        <p:txBody>
          <a:bodyPr/>
          <a:lstStyle/>
          <a:p>
            <a:r>
              <a:rPr lang="nl-NL" dirty="0" smtClean="0"/>
              <a:t>Paragraaf 12.2 ‘De Duitse bezetting’ +</a:t>
            </a:r>
          </a:p>
          <a:p>
            <a:r>
              <a:rPr lang="nl-NL" dirty="0" smtClean="0"/>
              <a:t>12.3 ‘De overwinning van de geallieerden’</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1936: </a:t>
            </a:r>
            <a:r>
              <a:rPr lang="nl-NL" b="1" u="sng" dirty="0" err="1" smtClean="0"/>
              <a:t>lebensraum</a:t>
            </a:r>
            <a:endParaRPr lang="nl-NL" b="1" u="sng" dirty="0"/>
          </a:p>
        </p:txBody>
      </p:sp>
      <p:pic>
        <p:nvPicPr>
          <p:cNvPr id="4" name="Picture 2" descr="http://wirtschaft.t-online.de/b/42/51/78/88/id_42517888/tid_da/adolf-hitler-foto-dpa-.jpg"/>
          <p:cNvPicPr>
            <a:picLocks noChangeAspect="1" noChangeArrowheads="1"/>
          </p:cNvPicPr>
          <p:nvPr/>
        </p:nvPicPr>
        <p:blipFill>
          <a:blip r:embed="rId2" cstate="print"/>
          <a:srcRect l="10024" r="17689"/>
          <a:stretch>
            <a:fillRect/>
          </a:stretch>
        </p:blipFill>
        <p:spPr bwMode="auto">
          <a:xfrm>
            <a:off x="0" y="3771899"/>
            <a:ext cx="4413279" cy="3086101"/>
          </a:xfrm>
          <a:prstGeom prst="rect">
            <a:avLst/>
          </a:prstGeom>
          <a:noFill/>
        </p:spPr>
      </p:pic>
      <p:sp>
        <p:nvSpPr>
          <p:cNvPr id="6" name="Ovale toelichting 5"/>
          <p:cNvSpPr/>
          <p:nvPr/>
        </p:nvSpPr>
        <p:spPr>
          <a:xfrm>
            <a:off x="5076056" y="1412776"/>
            <a:ext cx="3384376" cy="2952328"/>
          </a:xfrm>
          <a:prstGeom prst="wedgeEllipseCallout">
            <a:avLst>
              <a:gd name="adj1" fmla="val -71718"/>
              <a:gd name="adj2" fmla="val 39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FF0000"/>
                </a:solidFill>
              </a:rPr>
              <a:t>Alle Duitssprekende volkeren moeten in één groot rijk wonen. </a:t>
            </a:r>
            <a:endParaRPr lang="nl-NL"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8434" name="Picture 2" descr="http://users.telenet.be/jeroenWO2/map%20lebensraum.jpg"/>
          <p:cNvPicPr>
            <a:picLocks noChangeAspect="1" noChangeArrowheads="1"/>
          </p:cNvPicPr>
          <p:nvPr/>
        </p:nvPicPr>
        <p:blipFill>
          <a:blip r:embed="rId2" cstate="print"/>
          <a:srcRect/>
          <a:stretch>
            <a:fillRect/>
          </a:stretch>
        </p:blipFill>
        <p:spPr bwMode="auto">
          <a:xfrm>
            <a:off x="179512" y="0"/>
            <a:ext cx="8964488" cy="6843552"/>
          </a:xfrm>
          <a:prstGeom prst="rect">
            <a:avLst/>
          </a:prstGeom>
          <a:noFill/>
        </p:spPr>
      </p:pic>
      <p:sp>
        <p:nvSpPr>
          <p:cNvPr id="5" name="Golf 4"/>
          <p:cNvSpPr/>
          <p:nvPr/>
        </p:nvSpPr>
        <p:spPr>
          <a:xfrm>
            <a:off x="539552" y="260648"/>
            <a:ext cx="3672408" cy="141845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Lebensraum</a:t>
            </a:r>
            <a:r>
              <a:rPr lang="nl-NL" dirty="0" smtClean="0"/>
              <a:t>:</a:t>
            </a:r>
          </a:p>
          <a:p>
            <a:pPr algn="ctr"/>
            <a:r>
              <a:rPr lang="nl-NL" dirty="0" smtClean="0"/>
              <a:t>Uitbreiding van het Duitse rijk</a:t>
            </a:r>
            <a:endParaRPr lang="nl-NL" dirty="0"/>
          </a:p>
        </p:txBody>
      </p:sp>
      <p:cxnSp>
        <p:nvCxnSpPr>
          <p:cNvPr id="7" name="Rechte verbindingslijn met pijl 6"/>
          <p:cNvCxnSpPr/>
          <p:nvPr/>
        </p:nvCxnSpPr>
        <p:spPr>
          <a:xfrm>
            <a:off x="4211960" y="1340768"/>
            <a:ext cx="1368152" cy="187220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4211960" y="1412776"/>
            <a:ext cx="936104" cy="22322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a:off x="4139952" y="1412776"/>
            <a:ext cx="72008"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Lebensraum</a:t>
            </a:r>
            <a:r>
              <a:rPr lang="nl-NL" dirty="0" smtClean="0"/>
              <a:t> in volgorde: </a:t>
            </a:r>
            <a:endParaRPr lang="nl-NL" dirty="0"/>
          </a:p>
        </p:txBody>
      </p:sp>
      <p:sp>
        <p:nvSpPr>
          <p:cNvPr id="3" name="Tijdelijke aanduiding voor inhoud 2"/>
          <p:cNvSpPr>
            <a:spLocks noGrp="1"/>
          </p:cNvSpPr>
          <p:nvPr>
            <p:ph idx="1"/>
          </p:nvPr>
        </p:nvSpPr>
        <p:spPr/>
        <p:txBody>
          <a:bodyPr/>
          <a:lstStyle/>
          <a:p>
            <a:r>
              <a:rPr lang="nl-NL" dirty="0" smtClean="0"/>
              <a:t>1936: soldaten trekken het </a:t>
            </a:r>
            <a:r>
              <a:rPr lang="nl-NL" dirty="0" err="1" smtClean="0"/>
              <a:t>Rijnland</a:t>
            </a:r>
            <a:r>
              <a:rPr lang="nl-NL" dirty="0" smtClean="0"/>
              <a:t> in (dat mocht niet volgens het Verdrag van Versailles). </a:t>
            </a:r>
          </a:p>
          <a:p>
            <a:r>
              <a:rPr lang="nl-NL" dirty="0" smtClean="0"/>
              <a:t>Voorjaar 1938: Anschluss Oostenrijk</a:t>
            </a:r>
          </a:p>
          <a:p>
            <a:r>
              <a:rPr lang="nl-NL" dirty="0" smtClean="0"/>
              <a:t>Oktober 1938: bezetting </a:t>
            </a:r>
            <a:r>
              <a:rPr lang="nl-NL" dirty="0" err="1" smtClean="0"/>
              <a:t>Sudetenland</a:t>
            </a:r>
            <a:endParaRPr lang="nl-NL" dirty="0" smtClean="0"/>
          </a:p>
          <a:p>
            <a:endParaRPr lang="nl-NL" dirty="0"/>
          </a:p>
        </p:txBody>
      </p:sp>
      <p:pic>
        <p:nvPicPr>
          <p:cNvPr id="20482" name="Picture 2" descr="Bestand:Bundesarchiv Bild 183-1987-0922-500, Wien, Heldenplatz, Rede Adolf Hitler.jpg">
            <a:hlinkClick r:id="rId2"/>
          </p:cNvPr>
          <p:cNvPicPr>
            <a:picLocks noChangeAspect="1" noChangeArrowheads="1"/>
          </p:cNvPicPr>
          <p:nvPr/>
        </p:nvPicPr>
        <p:blipFill>
          <a:blip r:embed="rId3" cstate="print"/>
          <a:srcRect/>
          <a:stretch>
            <a:fillRect/>
          </a:stretch>
        </p:blipFill>
        <p:spPr bwMode="auto">
          <a:xfrm>
            <a:off x="323528" y="260648"/>
            <a:ext cx="9052969" cy="6597352"/>
          </a:xfrm>
          <a:prstGeom prst="rect">
            <a:avLst/>
          </a:prstGeom>
          <a:noFill/>
        </p:spPr>
      </p:pic>
      <p:sp>
        <p:nvSpPr>
          <p:cNvPr id="5" name="Staande oorkonde 4"/>
          <p:cNvSpPr/>
          <p:nvPr/>
        </p:nvSpPr>
        <p:spPr>
          <a:xfrm>
            <a:off x="251520" y="332656"/>
            <a:ext cx="1944216" cy="22951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Toespraak Hitler in Oostenrijk</a:t>
            </a:r>
          </a:p>
          <a:p>
            <a:pPr algn="ctr"/>
            <a:r>
              <a:rPr lang="nl-NL" dirty="0" smtClean="0"/>
              <a:t>Maart 1938</a:t>
            </a:r>
            <a:endParaRPr lang="nl-NL" dirty="0"/>
          </a:p>
        </p:txBody>
      </p:sp>
      <p:pic>
        <p:nvPicPr>
          <p:cNvPr id="20484" name="Picture 4" descr="Bestand:Stimmzettel-Anschluss.jpg">
            <a:hlinkClick r:id="rId4"/>
          </p:cNvPr>
          <p:cNvPicPr>
            <a:picLocks noChangeAspect="1" noChangeArrowheads="1"/>
          </p:cNvPicPr>
          <p:nvPr/>
        </p:nvPicPr>
        <p:blipFill>
          <a:blip r:embed="rId5" cstate="print"/>
          <a:srcRect/>
          <a:stretch>
            <a:fillRect/>
          </a:stretch>
        </p:blipFill>
        <p:spPr bwMode="auto">
          <a:xfrm>
            <a:off x="251520" y="548680"/>
            <a:ext cx="8099064" cy="5935960"/>
          </a:xfrm>
          <a:prstGeom prst="rect">
            <a:avLst/>
          </a:prstGeom>
          <a:noFill/>
        </p:spPr>
      </p:pic>
      <p:sp>
        <p:nvSpPr>
          <p:cNvPr id="7" name="Golf 6"/>
          <p:cNvSpPr/>
          <p:nvPr/>
        </p:nvSpPr>
        <p:spPr>
          <a:xfrm>
            <a:off x="395536" y="3645024"/>
            <a:ext cx="2808312" cy="29523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Volksstemming in Oostenrijk (referendum) over aansluiting met Duitsland. De uitslag was 99% ja! </a:t>
            </a:r>
            <a:endParaRPr lang="nl-NL" dirty="0"/>
          </a:p>
        </p:txBody>
      </p:sp>
      <p:sp>
        <p:nvSpPr>
          <p:cNvPr id="8" name="Stroomdiagram: Proces 7"/>
          <p:cNvSpPr/>
          <p:nvPr/>
        </p:nvSpPr>
        <p:spPr>
          <a:xfrm>
            <a:off x="683568" y="5877272"/>
            <a:ext cx="300263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Is dit betrouwbaar?</a:t>
            </a:r>
            <a:endParaRPr lang="nl-NL" dirty="0"/>
          </a:p>
        </p:txBody>
      </p:sp>
      <p:pic>
        <p:nvPicPr>
          <p:cNvPr id="20486" name="Picture 6" descr="http://www.wittebrugpark.nl/bijlagen/jborgman/pictures/anschlusz1938.jpg"/>
          <p:cNvPicPr>
            <a:picLocks noChangeAspect="1" noChangeArrowheads="1"/>
          </p:cNvPicPr>
          <p:nvPr/>
        </p:nvPicPr>
        <p:blipFill>
          <a:blip r:embed="rId6" cstate="print"/>
          <a:srcRect/>
          <a:stretch>
            <a:fillRect/>
          </a:stretch>
        </p:blipFill>
        <p:spPr bwMode="auto">
          <a:xfrm>
            <a:off x="2987824" y="0"/>
            <a:ext cx="4840941" cy="6858000"/>
          </a:xfrm>
          <a:prstGeom prst="rect">
            <a:avLst/>
          </a:prstGeom>
          <a:noFill/>
        </p:spPr>
      </p:pic>
      <p:sp>
        <p:nvSpPr>
          <p:cNvPr id="12" name="Golf 11"/>
          <p:cNvSpPr/>
          <p:nvPr/>
        </p:nvSpPr>
        <p:spPr>
          <a:xfrm>
            <a:off x="5220072" y="0"/>
            <a:ext cx="3240360" cy="26369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Eén volk, één rijk, één leider</a:t>
            </a:r>
          </a:p>
          <a:p>
            <a:pPr algn="ctr"/>
            <a:r>
              <a:rPr lang="nl-NL" dirty="0" smtClean="0"/>
              <a:t>Oostenrijk is al ‘aangesloten’. </a:t>
            </a:r>
          </a:p>
          <a:p>
            <a:pPr algn="ctr"/>
            <a:r>
              <a:rPr lang="nl-NL" dirty="0" smtClean="0"/>
              <a:t>Maar….. het is niet GENOEG voor Hitler. Hij wil ALLE Duitssprekenden. </a:t>
            </a:r>
            <a:endParaRPr lang="nl-NL" dirty="0"/>
          </a:p>
        </p:txBody>
      </p:sp>
      <p:pic>
        <p:nvPicPr>
          <p:cNvPr id="20488" name="Picture 8" descr="http://forums.skadi.net/photoplog/images/25412/large/1_sudetenland_ist_frei.jpg"/>
          <p:cNvPicPr>
            <a:picLocks noChangeAspect="1" noChangeArrowheads="1"/>
          </p:cNvPicPr>
          <p:nvPr/>
        </p:nvPicPr>
        <p:blipFill>
          <a:blip r:embed="rId7" cstate="print"/>
          <a:srcRect/>
          <a:stretch>
            <a:fillRect/>
          </a:stretch>
        </p:blipFill>
        <p:spPr bwMode="auto">
          <a:xfrm>
            <a:off x="323528" y="404664"/>
            <a:ext cx="8655169" cy="6264696"/>
          </a:xfrm>
          <a:prstGeom prst="rect">
            <a:avLst/>
          </a:prstGeom>
          <a:noFill/>
        </p:spPr>
      </p:pic>
      <p:sp>
        <p:nvSpPr>
          <p:cNvPr id="14" name="Golf 13"/>
          <p:cNvSpPr/>
          <p:nvPr/>
        </p:nvSpPr>
        <p:spPr>
          <a:xfrm>
            <a:off x="395536" y="0"/>
            <a:ext cx="3600400" cy="14904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Sudetenland</a:t>
            </a:r>
            <a:r>
              <a:rPr lang="nl-NL" dirty="0" smtClean="0"/>
              <a:t>: </a:t>
            </a:r>
          </a:p>
          <a:p>
            <a:pPr algn="ctr"/>
            <a:r>
              <a:rPr lang="nl-NL" dirty="0" smtClean="0"/>
              <a:t>Duitssprekende gebied van Tsjecho-Slowakije</a:t>
            </a:r>
            <a:endParaRPr lang="nl-NL" dirty="0"/>
          </a:p>
        </p:txBody>
      </p:sp>
      <p:sp>
        <p:nvSpPr>
          <p:cNvPr id="15" name="PIJL-RECHTS 14"/>
          <p:cNvSpPr/>
          <p:nvPr/>
        </p:nvSpPr>
        <p:spPr>
          <a:xfrm rot="2413975">
            <a:off x="2882555" y="2289968"/>
            <a:ext cx="3287022" cy="335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490" name="Picture 10" descr="http://www.aknoth.commercial.de/Phil/Photos/czFig1.jpg"/>
          <p:cNvPicPr>
            <a:picLocks noChangeAspect="1" noChangeArrowheads="1"/>
          </p:cNvPicPr>
          <p:nvPr/>
        </p:nvPicPr>
        <p:blipFill>
          <a:blip r:embed="rId8" cstate="print"/>
          <a:srcRect/>
          <a:stretch>
            <a:fillRect/>
          </a:stretch>
        </p:blipFill>
        <p:spPr bwMode="auto">
          <a:xfrm>
            <a:off x="0" y="551792"/>
            <a:ext cx="9144000" cy="6306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animEffect transition="in" filter="checkerboard(across)">
                                      <p:cBhvr>
                                        <p:cTn id="19" dur="500"/>
                                        <p:tgtEl>
                                          <p:spTgt spid="2048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20482"/>
                                        </p:tgtEl>
                                      </p:cBhvr>
                                    </p:animEffect>
                                    <p:set>
                                      <p:cBhvr>
                                        <p:cTn id="29" dur="1" fill="hold">
                                          <p:stCondLst>
                                            <p:cond delay="499"/>
                                          </p:stCondLst>
                                        </p:cTn>
                                        <p:tgtEl>
                                          <p:spTgt spid="2048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20484"/>
                                        </p:tgtEl>
                                        <p:attrNameLst>
                                          <p:attrName>style.visibility</p:attrName>
                                        </p:attrNameLst>
                                      </p:cBhvr>
                                      <p:to>
                                        <p:strVal val="visible"/>
                                      </p:to>
                                    </p:set>
                                    <p:animEffect transition="in" filter="wheel(4)">
                                      <p:cBhvr>
                                        <p:cTn id="39" dur="2000"/>
                                        <p:tgtEl>
                                          <p:spTgt spid="2048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20484"/>
                                        </p:tgtEl>
                                        <p:attrNameLst>
                                          <p:attrName>ppt_x</p:attrName>
                                        </p:attrNameLst>
                                      </p:cBhvr>
                                      <p:tavLst>
                                        <p:tav tm="0">
                                          <p:val>
                                            <p:strVal val="ppt_x"/>
                                          </p:val>
                                        </p:tav>
                                        <p:tav tm="100000">
                                          <p:val>
                                            <p:strVal val="ppt_x"/>
                                          </p:val>
                                        </p:tav>
                                      </p:tavLst>
                                    </p:anim>
                                    <p:anim calcmode="lin" valueType="num">
                                      <p:cBhvr additive="base">
                                        <p:cTn id="64" dur="500"/>
                                        <p:tgtEl>
                                          <p:spTgt spid="20484"/>
                                        </p:tgtEl>
                                        <p:attrNameLst>
                                          <p:attrName>ppt_y</p:attrName>
                                        </p:attrNameLst>
                                      </p:cBhvr>
                                      <p:tavLst>
                                        <p:tav tm="0">
                                          <p:val>
                                            <p:strVal val="ppt_y"/>
                                          </p:val>
                                        </p:tav>
                                        <p:tav tm="100000">
                                          <p:val>
                                            <p:strVal val="1+ppt_h/2"/>
                                          </p:val>
                                        </p:tav>
                                      </p:tavLst>
                                    </p:anim>
                                    <p:set>
                                      <p:cBhvr>
                                        <p:cTn id="65" dur="1" fill="hold">
                                          <p:stCondLst>
                                            <p:cond delay="499"/>
                                          </p:stCondLst>
                                        </p:cTn>
                                        <p:tgtEl>
                                          <p:spTgt spid="2048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 calcmode="lin" valueType="num">
                                      <p:cBhvr additive="base">
                                        <p:cTn id="7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0486"/>
                                        </p:tgtEl>
                                        <p:attrNameLst>
                                          <p:attrName>style.visibility</p:attrName>
                                        </p:attrNameLst>
                                      </p:cBhvr>
                                      <p:to>
                                        <p:strVal val="visible"/>
                                      </p:to>
                                    </p:set>
                                    <p:animEffect transition="in" filter="dissolve">
                                      <p:cBhvr>
                                        <p:cTn id="76" dur="500"/>
                                        <p:tgtEl>
                                          <p:spTgt spid="2048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dissolv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xit" presetSubtype="16" fill="hold" grpId="1" nodeType="clickEffect">
                                  <p:stCondLst>
                                    <p:cond delay="0"/>
                                  </p:stCondLst>
                                  <p:childTnLst>
                                    <p:animEffect transition="out" filter="box(in)">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8" presetClass="exit" presetSubtype="16" fill="hold" nodeType="clickEffect">
                                  <p:stCondLst>
                                    <p:cond delay="0"/>
                                  </p:stCondLst>
                                  <p:childTnLst>
                                    <p:animEffect transition="out" filter="diamond(in)">
                                      <p:cBhvr>
                                        <p:cTn id="90" dur="2000"/>
                                        <p:tgtEl>
                                          <p:spTgt spid="20486"/>
                                        </p:tgtEl>
                                      </p:cBhvr>
                                    </p:animEffect>
                                    <p:set>
                                      <p:cBhvr>
                                        <p:cTn id="91" dur="1" fill="hold">
                                          <p:stCondLst>
                                            <p:cond delay="1999"/>
                                          </p:stCondLst>
                                        </p:cTn>
                                        <p:tgtEl>
                                          <p:spTgt spid="2048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0488"/>
                                        </p:tgtEl>
                                        <p:attrNameLst>
                                          <p:attrName>style.visibility</p:attrName>
                                        </p:attrNameLst>
                                      </p:cBhvr>
                                      <p:to>
                                        <p:strVal val="visible"/>
                                      </p:to>
                                    </p:set>
                                    <p:anim calcmode="lin" valueType="num">
                                      <p:cBhvr additive="base">
                                        <p:cTn id="96" dur="500" fill="hold"/>
                                        <p:tgtEl>
                                          <p:spTgt spid="20488"/>
                                        </p:tgtEl>
                                        <p:attrNameLst>
                                          <p:attrName>ppt_x</p:attrName>
                                        </p:attrNameLst>
                                      </p:cBhvr>
                                      <p:tavLst>
                                        <p:tav tm="0">
                                          <p:val>
                                            <p:strVal val="#ppt_x"/>
                                          </p:val>
                                        </p:tav>
                                        <p:tav tm="100000">
                                          <p:val>
                                            <p:strVal val="#ppt_x"/>
                                          </p:val>
                                        </p:tav>
                                      </p:tavLst>
                                    </p:anim>
                                    <p:anim calcmode="lin" valueType="num">
                                      <p:cBhvr additive="base">
                                        <p:cTn id="97"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dissolve">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barn(in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xit" presetSubtype="10" fill="hold" grpId="1" nodeType="clickEffect">
                                  <p:stCondLst>
                                    <p:cond delay="0"/>
                                  </p:stCondLst>
                                  <p:childTnLst>
                                    <p:animEffect transition="out" filter="checkerboard(across)">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 presetClass="exit" presetSubtype="16" fill="hold" grpId="1" nodeType="clickEffect">
                                  <p:stCondLst>
                                    <p:cond delay="0"/>
                                  </p:stCondLst>
                                  <p:childTnLst>
                                    <p:animEffect transition="out" filter="box(in)">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0490"/>
                                        </p:tgtEl>
                                        <p:attrNameLst>
                                          <p:attrName>style.visibility</p:attrName>
                                        </p:attrNameLst>
                                      </p:cBhvr>
                                      <p:to>
                                        <p:strVal val="visible"/>
                                      </p:to>
                                    </p:set>
                                    <p:anim calcmode="lin" valueType="num">
                                      <p:cBhvr additive="base">
                                        <p:cTn id="122" dur="500" fill="hold"/>
                                        <p:tgtEl>
                                          <p:spTgt spid="20490"/>
                                        </p:tgtEl>
                                        <p:attrNameLst>
                                          <p:attrName>ppt_x</p:attrName>
                                        </p:attrNameLst>
                                      </p:cBhvr>
                                      <p:tavLst>
                                        <p:tav tm="0">
                                          <p:val>
                                            <p:strVal val="#ppt_x"/>
                                          </p:val>
                                        </p:tav>
                                        <p:tav tm="100000">
                                          <p:val>
                                            <p:strVal val="#ppt_x"/>
                                          </p:val>
                                        </p:tav>
                                      </p:tavLst>
                                    </p:anim>
                                    <p:anim calcmode="lin" valueType="num">
                                      <p:cBhvr additive="base">
                                        <p:cTn id="123"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xit" presetSubtype="4" fill="hold" nodeType="clickEffect">
                                  <p:stCondLst>
                                    <p:cond delay="0"/>
                                  </p:stCondLst>
                                  <p:childTnLst>
                                    <p:anim calcmode="lin" valueType="num">
                                      <p:cBhvr additive="base">
                                        <p:cTn id="127" dur="500"/>
                                        <p:tgtEl>
                                          <p:spTgt spid="20490"/>
                                        </p:tgtEl>
                                        <p:attrNameLst>
                                          <p:attrName>ppt_x</p:attrName>
                                        </p:attrNameLst>
                                      </p:cBhvr>
                                      <p:tavLst>
                                        <p:tav tm="0">
                                          <p:val>
                                            <p:strVal val="ppt_x"/>
                                          </p:val>
                                        </p:tav>
                                        <p:tav tm="100000">
                                          <p:val>
                                            <p:strVal val="ppt_x"/>
                                          </p:val>
                                        </p:tav>
                                      </p:tavLst>
                                    </p:anim>
                                    <p:anim calcmode="lin" valueType="num">
                                      <p:cBhvr additive="base">
                                        <p:cTn id="128" dur="500"/>
                                        <p:tgtEl>
                                          <p:spTgt spid="20490"/>
                                        </p:tgtEl>
                                        <p:attrNameLst>
                                          <p:attrName>ppt_y</p:attrName>
                                        </p:attrNameLst>
                                      </p:cBhvr>
                                      <p:tavLst>
                                        <p:tav tm="0">
                                          <p:val>
                                            <p:strVal val="ppt_y"/>
                                          </p:val>
                                        </p:tav>
                                        <p:tav tm="100000">
                                          <p:val>
                                            <p:strVal val="1+ppt_h/2"/>
                                          </p:val>
                                        </p:tav>
                                      </p:tavLst>
                                    </p:anim>
                                    <p:set>
                                      <p:cBhvr>
                                        <p:cTn id="129" dur="1" fill="hold">
                                          <p:stCondLst>
                                            <p:cond delay="499"/>
                                          </p:stCondLst>
                                        </p:cTn>
                                        <p:tgtEl>
                                          <p:spTgt spid="204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2" grpId="0" animBg="1"/>
      <p:bldP spid="12" grpId="1" animBg="1"/>
      <p:bldP spid="14" grpId="0" animBg="1"/>
      <p:bldP spid="14"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Reactie Tsjecho-Slowakije: </a:t>
            </a:r>
            <a:br>
              <a:rPr lang="nl-NL" b="1" u="sng" dirty="0" smtClean="0"/>
            </a:br>
            <a:endParaRPr lang="nl-NL" b="1" u="sng" dirty="0"/>
          </a:p>
        </p:txBody>
      </p:sp>
      <p:sp>
        <p:nvSpPr>
          <p:cNvPr id="3" name="Tijdelijke aanduiding voor inhoud 2"/>
          <p:cNvSpPr>
            <a:spLocks noGrp="1"/>
          </p:cNvSpPr>
          <p:nvPr>
            <p:ph idx="1"/>
          </p:nvPr>
        </p:nvSpPr>
        <p:spPr/>
        <p:txBody>
          <a:bodyPr>
            <a:normAutofit lnSpcReduction="10000"/>
          </a:bodyPr>
          <a:lstStyle/>
          <a:p>
            <a:pPr>
              <a:buNone/>
            </a:pPr>
            <a:r>
              <a:rPr lang="nl-NL" b="1" u="sng" dirty="0" smtClean="0"/>
              <a:t>KWAAD!!!</a:t>
            </a:r>
            <a:endParaRPr lang="nl-NL" dirty="0" smtClean="0"/>
          </a:p>
          <a:p>
            <a:r>
              <a:rPr lang="nl-NL" dirty="0" err="1" smtClean="0"/>
              <a:t>Sudetenland</a:t>
            </a:r>
            <a:r>
              <a:rPr lang="nl-NL" dirty="0" smtClean="0"/>
              <a:t> is voormalig </a:t>
            </a:r>
            <a:r>
              <a:rPr lang="nl-NL" dirty="0" err="1" smtClean="0"/>
              <a:t>Oostenrijks-Hongaars</a:t>
            </a:r>
            <a:r>
              <a:rPr lang="nl-NL" dirty="0" smtClean="0"/>
              <a:t> gebied toegewezen aan Tsjecho-Slowakije. </a:t>
            </a:r>
          </a:p>
          <a:p>
            <a:r>
              <a:rPr lang="nl-NL" dirty="0" smtClean="0"/>
              <a:t>Gebied met veel industrie </a:t>
            </a:r>
            <a:r>
              <a:rPr lang="nl-NL" dirty="0" smtClean="0">
                <a:sym typeface="Wingdings" pitchFamily="2" charset="2"/>
              </a:rPr>
              <a:t> belangrijk voor Tsjecho-Slowakije. </a:t>
            </a:r>
          </a:p>
          <a:p>
            <a:endParaRPr lang="nl-NL" dirty="0" smtClean="0">
              <a:sym typeface="Wingdings" pitchFamily="2" charset="2"/>
            </a:endParaRPr>
          </a:p>
          <a:p>
            <a:pPr>
              <a:buNone/>
            </a:pPr>
            <a:r>
              <a:rPr lang="nl-NL" dirty="0" smtClean="0">
                <a:sym typeface="Wingdings" pitchFamily="2" charset="2"/>
              </a:rPr>
              <a:t>	Kortom de </a:t>
            </a:r>
            <a:r>
              <a:rPr lang="nl-NL" dirty="0" err="1" smtClean="0">
                <a:sym typeface="Wingdings" pitchFamily="2" charset="2"/>
              </a:rPr>
              <a:t>Tsjechoslowaken</a:t>
            </a:r>
            <a:r>
              <a:rPr lang="nl-NL" dirty="0" smtClean="0">
                <a:sym typeface="Wingdings" pitchFamily="2" charset="2"/>
              </a:rPr>
              <a:t> lieten het hier niet bij zitten….</a:t>
            </a:r>
          </a:p>
          <a:p>
            <a:pPr>
              <a:buNone/>
            </a:pPr>
            <a:endParaRPr lang="nl-NL" dirty="0" smtClean="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Tsjecho-Slowakije heeft 2 bondgenoten: </a:t>
            </a:r>
            <a:endParaRPr lang="nl-NL" b="1" u="sng" dirty="0"/>
          </a:p>
        </p:txBody>
      </p:sp>
      <p:sp>
        <p:nvSpPr>
          <p:cNvPr id="3" name="Tijdelijke aanduiding voor inhoud 2"/>
          <p:cNvSpPr>
            <a:spLocks noGrp="1"/>
          </p:cNvSpPr>
          <p:nvPr>
            <p:ph idx="1"/>
          </p:nvPr>
        </p:nvSpPr>
        <p:spPr/>
        <p:txBody>
          <a:bodyPr>
            <a:normAutofit lnSpcReduction="10000"/>
          </a:bodyPr>
          <a:lstStyle/>
          <a:p>
            <a:r>
              <a:rPr lang="nl-NL" dirty="0" smtClean="0"/>
              <a:t>Groot-Brittannië</a:t>
            </a:r>
          </a:p>
          <a:p>
            <a:r>
              <a:rPr lang="nl-NL" dirty="0" smtClean="0"/>
              <a:t>Frankrijk</a:t>
            </a:r>
          </a:p>
          <a:p>
            <a:pPr>
              <a:buNone/>
            </a:pPr>
            <a:endParaRPr lang="nl-NL" dirty="0" smtClean="0"/>
          </a:p>
          <a:p>
            <a:pPr>
              <a:buNone/>
            </a:pPr>
            <a:r>
              <a:rPr lang="nl-NL" dirty="0" smtClean="0"/>
              <a:t>Echter….</a:t>
            </a:r>
          </a:p>
          <a:p>
            <a:pPr>
              <a:buNone/>
            </a:pPr>
            <a:endParaRPr lang="nl-NL" dirty="0" smtClean="0"/>
          </a:p>
          <a:p>
            <a:pPr>
              <a:buNone/>
            </a:pPr>
            <a:r>
              <a:rPr lang="nl-NL" dirty="0" smtClean="0"/>
              <a:t>	Zij hadden geen zin om een oorlog op het spel te zetten voor Tsjecho-Slowakije.</a:t>
            </a:r>
          </a:p>
          <a:p>
            <a:pPr>
              <a:buNone/>
            </a:pPr>
            <a:r>
              <a:rPr lang="nl-NL" dirty="0" smtClean="0"/>
              <a:t>    (= </a:t>
            </a:r>
            <a:r>
              <a:rPr lang="nl-NL" sz="4000" dirty="0" err="1" smtClean="0">
                <a:solidFill>
                  <a:srgbClr val="FF0000"/>
                </a:solidFill>
              </a:rPr>
              <a:t>appeasementpolitiek</a:t>
            </a:r>
            <a:r>
              <a:rPr lang="nl-NL" dirty="0" smtClean="0"/>
              <a:t>) </a:t>
            </a:r>
          </a:p>
          <a:p>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Conferentie van München, conclusie: </a:t>
            </a:r>
            <a:endParaRPr lang="nl-NL" b="1" u="sng" dirty="0"/>
          </a:p>
        </p:txBody>
      </p:sp>
      <p:sp>
        <p:nvSpPr>
          <p:cNvPr id="3" name="Tijdelijke aanduiding voor inhoud 2"/>
          <p:cNvSpPr>
            <a:spLocks noGrp="1"/>
          </p:cNvSpPr>
          <p:nvPr>
            <p:ph idx="1"/>
          </p:nvPr>
        </p:nvSpPr>
        <p:spPr/>
        <p:txBody>
          <a:bodyPr/>
          <a:lstStyle/>
          <a:p>
            <a:pPr>
              <a:buNone/>
            </a:pPr>
            <a:r>
              <a:rPr lang="nl-NL" dirty="0" smtClean="0"/>
              <a:t>	Hitler krijgt zijn zin: </a:t>
            </a:r>
          </a:p>
          <a:p>
            <a:pPr>
              <a:buNone/>
            </a:pPr>
            <a:r>
              <a:rPr lang="nl-NL" dirty="0" smtClean="0"/>
              <a:t>	</a:t>
            </a:r>
            <a:r>
              <a:rPr lang="nl-NL" i="1" dirty="0" smtClean="0">
                <a:solidFill>
                  <a:srgbClr val="FF0000"/>
                </a:solidFill>
              </a:rPr>
              <a:t>Als hij belooft geen andere landen meer te veroveren mag hij </a:t>
            </a:r>
            <a:r>
              <a:rPr lang="nl-NL" i="1" dirty="0" err="1" smtClean="0">
                <a:solidFill>
                  <a:srgbClr val="FF0000"/>
                </a:solidFill>
              </a:rPr>
              <a:t>Sudentenland</a:t>
            </a:r>
            <a:r>
              <a:rPr lang="nl-NL" i="1" dirty="0" smtClean="0">
                <a:solidFill>
                  <a:srgbClr val="FF0000"/>
                </a:solidFill>
              </a:rPr>
              <a:t> hebben. </a:t>
            </a:r>
          </a:p>
          <a:p>
            <a:pPr>
              <a:buNone/>
            </a:pPr>
            <a:endParaRPr lang="nl-NL" i="1" dirty="0" smtClean="0">
              <a:solidFill>
                <a:srgbClr val="FF0000"/>
              </a:solidFill>
            </a:endParaRPr>
          </a:p>
          <a:p>
            <a:pPr>
              <a:buNone/>
            </a:pPr>
            <a:r>
              <a:rPr lang="nl-NL" i="1" dirty="0" smtClean="0">
                <a:solidFill>
                  <a:srgbClr val="FF0000"/>
                </a:solidFill>
              </a:rPr>
              <a:t>	</a:t>
            </a:r>
            <a:r>
              <a:rPr lang="nl-NL" i="1" dirty="0" smtClean="0">
                <a:solidFill>
                  <a:schemeClr val="tx2"/>
                </a:solidFill>
              </a:rPr>
              <a:t>Deze politiek van Groot-Brittannië (en Frankrijk) noemen we ook wel </a:t>
            </a:r>
            <a:r>
              <a:rPr lang="nl-NL" b="1" i="1" u="sng" dirty="0" err="1" smtClean="0">
                <a:solidFill>
                  <a:schemeClr val="tx2"/>
                </a:solidFill>
              </a:rPr>
              <a:t>Appeasementpolitiek</a:t>
            </a:r>
            <a:r>
              <a:rPr lang="nl-NL" b="1" i="1" u="sng" dirty="0" smtClean="0">
                <a:solidFill>
                  <a:schemeClr val="tx2"/>
                </a:solidFill>
              </a:rPr>
              <a:t>: </a:t>
            </a:r>
            <a:r>
              <a:rPr lang="nl-NL" i="1" dirty="0" smtClean="0">
                <a:solidFill>
                  <a:schemeClr val="tx2"/>
                </a:solidFill>
              </a:rPr>
              <a:t>oftewel kost wat kost de vrede handhaven. </a:t>
            </a:r>
          </a:p>
          <a:p>
            <a:pPr>
              <a:buNone/>
            </a:pPr>
            <a:endParaRPr lang="nl-NL" i="1" dirty="0" smtClean="0">
              <a:solidFill>
                <a:srgbClr val="FF0000"/>
              </a:solidFill>
            </a:endParaRPr>
          </a:p>
          <a:p>
            <a:pPr>
              <a:buNone/>
            </a:pPr>
            <a:endParaRPr lang="nl-NL" i="1" dirty="0" smtClean="0">
              <a:solidFill>
                <a:srgbClr val="FF0000"/>
              </a:solidFill>
            </a:endParaRPr>
          </a:p>
        </p:txBody>
      </p:sp>
      <p:pic>
        <p:nvPicPr>
          <p:cNvPr id="24578" name="Picture 2" descr="Bestand:Bundesarchiv Bild 183-R69173, Münchener Abkommen, Staatschefs.jpg">
            <a:hlinkClick r:id="rId2"/>
          </p:cNvPr>
          <p:cNvPicPr>
            <a:picLocks noChangeAspect="1" noChangeArrowheads="1"/>
          </p:cNvPicPr>
          <p:nvPr/>
        </p:nvPicPr>
        <p:blipFill>
          <a:blip r:embed="rId3" cstate="print"/>
          <a:srcRect/>
          <a:stretch>
            <a:fillRect/>
          </a:stretch>
        </p:blipFill>
        <p:spPr bwMode="auto">
          <a:xfrm>
            <a:off x="179512" y="548680"/>
            <a:ext cx="8562650" cy="5886822"/>
          </a:xfrm>
          <a:prstGeom prst="rect">
            <a:avLst/>
          </a:prstGeom>
          <a:noFill/>
        </p:spPr>
      </p:pic>
      <p:sp>
        <p:nvSpPr>
          <p:cNvPr id="5" name="Rechthoek 4"/>
          <p:cNvSpPr/>
          <p:nvPr/>
        </p:nvSpPr>
        <p:spPr>
          <a:xfrm>
            <a:off x="4355976" y="6211669"/>
            <a:ext cx="4572000" cy="646331"/>
          </a:xfrm>
          <a:prstGeom prst="rect">
            <a:avLst/>
          </a:prstGeom>
        </p:spPr>
        <p:txBody>
          <a:bodyPr>
            <a:spAutoFit/>
          </a:bodyPr>
          <a:lstStyle/>
          <a:p>
            <a:r>
              <a:rPr lang="nl-NL" dirty="0" smtClean="0">
                <a:hlinkClick r:id="rId4"/>
              </a:rPr>
              <a:t>http://www.youtube.com/watch?v=Skvw5BqTEO0&amp;feature=related</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 calcmode="lin" valueType="num">
                                      <p:cBhvr additive="base">
                                        <p:cTn id="17" dur="500" fill="hold"/>
                                        <p:tgtEl>
                                          <p:spTgt spid="24578"/>
                                        </p:tgtEl>
                                        <p:attrNameLst>
                                          <p:attrName>ppt_x</p:attrName>
                                        </p:attrNameLst>
                                      </p:cBhvr>
                                      <p:tavLst>
                                        <p:tav tm="0">
                                          <p:val>
                                            <p:strVal val="#ppt_x"/>
                                          </p:val>
                                        </p:tav>
                                        <p:tav tm="100000">
                                          <p:val>
                                            <p:strVal val="#ppt_x"/>
                                          </p:val>
                                        </p:tav>
                                      </p:tavLst>
                                    </p:anim>
                                    <p:anim calcmode="lin" valueType="num">
                                      <p:cBhvr additive="base">
                                        <p:cTn id="1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4578"/>
                                        </p:tgtEl>
                                        <p:attrNameLst>
                                          <p:attrName>ppt_x</p:attrName>
                                        </p:attrNameLst>
                                      </p:cBhvr>
                                      <p:tavLst>
                                        <p:tav tm="0">
                                          <p:val>
                                            <p:strVal val="ppt_x"/>
                                          </p:val>
                                        </p:tav>
                                        <p:tav tm="100000">
                                          <p:val>
                                            <p:strVal val="ppt_x"/>
                                          </p:val>
                                        </p:tav>
                                      </p:tavLst>
                                    </p:anim>
                                    <p:anim calcmode="lin" valueType="num">
                                      <p:cBhvr additive="base">
                                        <p:cTn id="23" dur="500"/>
                                        <p:tgtEl>
                                          <p:spTgt spid="24578"/>
                                        </p:tgtEl>
                                        <p:attrNameLst>
                                          <p:attrName>ppt_y</p:attrName>
                                        </p:attrNameLst>
                                      </p:cBhvr>
                                      <p:tavLst>
                                        <p:tav tm="0">
                                          <p:val>
                                            <p:strVal val="ppt_y"/>
                                          </p:val>
                                        </p:tav>
                                        <p:tav tm="100000">
                                          <p:val>
                                            <p:strVal val="1+ppt_h/2"/>
                                          </p:val>
                                        </p:tav>
                                      </p:tavLst>
                                    </p:anim>
                                    <p:set>
                                      <p:cBhvr>
                                        <p:cTn id="24" dur="1" fill="hold">
                                          <p:stCondLst>
                                            <p:cond delay="499"/>
                                          </p:stCondLst>
                                        </p:cTn>
                                        <p:tgtEl>
                                          <p:spTgt spid="2457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Hitler is niet te vertrouwen want…</a:t>
            </a:r>
            <a:endParaRPr lang="nl-NL" b="1" u="sng"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	</a:t>
            </a:r>
            <a:r>
              <a:rPr lang="nl-NL" dirty="0" smtClean="0">
                <a:solidFill>
                  <a:srgbClr val="FF0000"/>
                </a:solidFill>
              </a:rPr>
              <a:t>Enkele maanden later bezet Hitler de rest van Tsjecho-Slowakije.  </a:t>
            </a:r>
          </a:p>
          <a:p>
            <a:pPr>
              <a:buNone/>
            </a:pPr>
            <a:endParaRPr lang="nl-NL" dirty="0" smtClean="0"/>
          </a:p>
          <a:p>
            <a:pPr>
              <a:buNone/>
            </a:pPr>
            <a:r>
              <a:rPr lang="nl-NL" dirty="0" smtClean="0"/>
              <a:t>	</a:t>
            </a:r>
            <a:r>
              <a:rPr lang="nl-NL" u="sng" dirty="0" smtClean="0">
                <a:solidFill>
                  <a:schemeClr val="tx2"/>
                </a:solidFill>
              </a:rPr>
              <a:t>En de </a:t>
            </a:r>
            <a:r>
              <a:rPr lang="nl-NL" u="sng" dirty="0" err="1" smtClean="0">
                <a:solidFill>
                  <a:srgbClr val="FF0000"/>
                </a:solidFill>
              </a:rPr>
              <a:t>appeasementpolitiek</a:t>
            </a:r>
            <a:r>
              <a:rPr lang="nl-NL" u="sng" dirty="0" smtClean="0">
                <a:solidFill>
                  <a:schemeClr val="tx2"/>
                </a:solidFill>
              </a:rPr>
              <a:t>? </a:t>
            </a:r>
            <a:r>
              <a:rPr lang="nl-NL" i="1" dirty="0" smtClean="0">
                <a:solidFill>
                  <a:schemeClr val="tx2"/>
                </a:solidFill>
              </a:rPr>
              <a:t>Die gaat door. Groot-Brittannië en Frankrijk doen niets!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Dus: internationale besprekingen</a:t>
            </a:r>
            <a:endParaRPr lang="nl-NL" b="1" u="sng" dirty="0"/>
          </a:p>
        </p:txBody>
      </p:sp>
      <p:sp>
        <p:nvSpPr>
          <p:cNvPr id="3" name="Tijdelijke aanduiding voor inhoud 2"/>
          <p:cNvSpPr>
            <a:spLocks noGrp="1"/>
          </p:cNvSpPr>
          <p:nvPr>
            <p:ph idx="1"/>
          </p:nvPr>
        </p:nvSpPr>
        <p:spPr/>
        <p:txBody>
          <a:bodyPr>
            <a:normAutofit/>
          </a:bodyPr>
          <a:lstStyle/>
          <a:p>
            <a:pPr>
              <a:buNone/>
            </a:pPr>
            <a:r>
              <a:rPr lang="nl-NL" dirty="0" smtClean="0"/>
              <a:t>Waar? </a:t>
            </a:r>
          </a:p>
          <a:p>
            <a:pPr>
              <a:buNone/>
            </a:pPr>
            <a:r>
              <a:rPr lang="nl-NL" dirty="0" smtClean="0"/>
              <a:t>In München (Duitsland)</a:t>
            </a:r>
          </a:p>
          <a:p>
            <a:pPr>
              <a:buNone/>
            </a:pPr>
            <a:endParaRPr lang="nl-NL" dirty="0" smtClean="0"/>
          </a:p>
          <a:p>
            <a:pPr>
              <a:buNone/>
            </a:pPr>
            <a:r>
              <a:rPr lang="nl-NL" dirty="0" smtClean="0"/>
              <a:t>Wie?</a:t>
            </a:r>
          </a:p>
          <a:p>
            <a:pPr>
              <a:buNone/>
            </a:pPr>
            <a:r>
              <a:rPr lang="nl-NL" dirty="0" smtClean="0"/>
              <a:t>	Groot-Brittannië, Frankrijk, Duitsland  en…. </a:t>
            </a:r>
          </a:p>
          <a:p>
            <a:pPr>
              <a:buNone/>
            </a:pPr>
            <a:endParaRPr lang="nl-NL" dirty="0" smtClean="0"/>
          </a:p>
          <a:p>
            <a:pPr>
              <a:buNone/>
            </a:pPr>
            <a:r>
              <a:rPr lang="nl-NL" dirty="0" smtClean="0"/>
              <a:t>	Italië </a:t>
            </a:r>
          </a:p>
          <a:p>
            <a:pPr>
              <a:buNone/>
            </a:pPr>
            <a:endParaRPr lang="nl-NL" dirty="0" smtClean="0"/>
          </a:p>
          <a:p>
            <a:pPr>
              <a:buNone/>
            </a:pPr>
            <a:endParaRPr lang="nl-NL" dirty="0"/>
          </a:p>
        </p:txBody>
      </p:sp>
      <p:pic>
        <p:nvPicPr>
          <p:cNvPr id="21506" name="Picture 2" descr="http://historiek.net/images/stories/woii/asmogendheden-1942.jpg"/>
          <p:cNvPicPr>
            <a:picLocks noChangeAspect="1" noChangeArrowheads="1"/>
          </p:cNvPicPr>
          <p:nvPr/>
        </p:nvPicPr>
        <p:blipFill>
          <a:blip r:embed="rId2" cstate="print"/>
          <a:srcRect/>
          <a:stretch>
            <a:fillRect/>
          </a:stretch>
        </p:blipFill>
        <p:spPr bwMode="auto">
          <a:xfrm>
            <a:off x="323528" y="1075605"/>
            <a:ext cx="8201976" cy="5782395"/>
          </a:xfrm>
          <a:prstGeom prst="rect">
            <a:avLst/>
          </a:prstGeom>
          <a:noFill/>
        </p:spPr>
      </p:pic>
      <p:sp>
        <p:nvSpPr>
          <p:cNvPr id="5" name="Stroomdiagram: Proces 4"/>
          <p:cNvSpPr/>
          <p:nvPr/>
        </p:nvSpPr>
        <p:spPr>
          <a:xfrm>
            <a:off x="1835696" y="1988840"/>
            <a:ext cx="4968552" cy="24208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err="1" smtClean="0">
                <a:solidFill>
                  <a:srgbClr val="FFFF00"/>
                </a:solidFill>
              </a:rPr>
              <a:t>Asmogendheden</a:t>
            </a:r>
            <a:r>
              <a:rPr lang="nl-NL" sz="2000" b="1" dirty="0" smtClean="0">
                <a:solidFill>
                  <a:srgbClr val="FFFF00"/>
                </a:solidFill>
              </a:rPr>
              <a:t>:</a:t>
            </a:r>
          </a:p>
          <a:p>
            <a:r>
              <a:rPr lang="nl-NL" sz="2000" b="1" dirty="0" smtClean="0">
                <a:solidFill>
                  <a:srgbClr val="FFFF00"/>
                </a:solidFill>
              </a:rPr>
              <a:t>Bondgenootschap tussen Duitsland, Italië en Japan.</a:t>
            </a:r>
          </a:p>
          <a:p>
            <a:r>
              <a:rPr lang="nl-NL" sz="2000" b="1" dirty="0" smtClean="0">
                <a:solidFill>
                  <a:srgbClr val="FFFF00"/>
                </a:solidFill>
              </a:rPr>
              <a:t>Doel: </a:t>
            </a:r>
          </a:p>
          <a:p>
            <a:r>
              <a:rPr lang="nl-NL" sz="2000" b="1" dirty="0" smtClean="0">
                <a:solidFill>
                  <a:srgbClr val="FFFF00"/>
                </a:solidFill>
              </a:rPr>
              <a:t>tegen communisme</a:t>
            </a:r>
          </a:p>
          <a:p>
            <a:r>
              <a:rPr lang="nl-NL" sz="2000" b="1" dirty="0" smtClean="0">
                <a:solidFill>
                  <a:srgbClr val="FFFF00"/>
                </a:solidFill>
              </a:rPr>
              <a:t>+</a:t>
            </a:r>
          </a:p>
          <a:p>
            <a:r>
              <a:rPr lang="nl-NL" sz="2000" b="1" dirty="0" smtClean="0">
                <a:solidFill>
                  <a:srgbClr val="FFFF00"/>
                </a:solidFill>
              </a:rPr>
              <a:t>Invloedssferen: wie krijgt waar de invloed.  </a:t>
            </a:r>
            <a:endParaRPr lang="nl-NL"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506"/>
                                        </p:tgtEl>
                                        <p:attrNameLst>
                                          <p:attrName>style.visibility</p:attrName>
                                        </p:attrNameLst>
                                      </p:cBhvr>
                                      <p:to>
                                        <p:strVal val="visible"/>
                                      </p:to>
                                    </p:set>
                                    <p:anim calcmode="lin" valueType="num">
                                      <p:cBhvr additive="base">
                                        <p:cTn id="33" dur="500" fill="hold"/>
                                        <p:tgtEl>
                                          <p:spTgt spid="21506"/>
                                        </p:tgtEl>
                                        <p:attrNameLst>
                                          <p:attrName>ppt_x</p:attrName>
                                        </p:attrNameLst>
                                      </p:cBhvr>
                                      <p:tavLst>
                                        <p:tav tm="0">
                                          <p:val>
                                            <p:strVal val="#ppt_x"/>
                                          </p:val>
                                        </p:tav>
                                        <p:tav tm="100000">
                                          <p:val>
                                            <p:strVal val="#ppt_x"/>
                                          </p:val>
                                        </p:tav>
                                      </p:tavLst>
                                    </p:anim>
                                    <p:anim calcmode="lin" valueType="num">
                                      <p:cBhvr additive="base">
                                        <p:cTn id="34"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21506"/>
                                        </p:tgtEl>
                                      </p:cBhvr>
                                    </p:animEffect>
                                    <p:set>
                                      <p:cBhvr>
                                        <p:cTn id="45" dur="1" fill="hold">
                                          <p:stCondLst>
                                            <p:cond delay="499"/>
                                          </p:stCondLst>
                                        </p:cTn>
                                        <p:tgtEl>
                                          <p:spTgt spid="2150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err="1" smtClean="0"/>
              <a:t>Hitlers</a:t>
            </a:r>
            <a:r>
              <a:rPr lang="nl-NL" b="1" u="sng" dirty="0" smtClean="0"/>
              <a:t> wil om </a:t>
            </a:r>
            <a:r>
              <a:rPr lang="nl-NL" b="1" u="sng" dirty="0" err="1" smtClean="0"/>
              <a:t>lebensraum</a:t>
            </a:r>
            <a:r>
              <a:rPr lang="nl-NL" b="1" u="sng" dirty="0" smtClean="0"/>
              <a:t> gaat door</a:t>
            </a:r>
            <a:endParaRPr lang="nl-NL" b="1" u="sng" dirty="0"/>
          </a:p>
        </p:txBody>
      </p:sp>
      <p:sp>
        <p:nvSpPr>
          <p:cNvPr id="3" name="Tijdelijke aanduiding voor inhoud 2"/>
          <p:cNvSpPr>
            <a:spLocks noGrp="1"/>
          </p:cNvSpPr>
          <p:nvPr>
            <p:ph idx="1"/>
          </p:nvPr>
        </p:nvSpPr>
        <p:spPr/>
        <p:txBody>
          <a:bodyPr/>
          <a:lstStyle/>
          <a:p>
            <a:pPr>
              <a:buFontTx/>
              <a:buChar char="-"/>
            </a:pPr>
            <a:r>
              <a:rPr lang="nl-NL" dirty="0" smtClean="0"/>
              <a:t>Alle Duitssprekende mensen moeten in één land wonen!</a:t>
            </a:r>
          </a:p>
          <a:p>
            <a:pPr>
              <a:buNone/>
            </a:pPr>
            <a:endParaRPr lang="nl-NL" dirty="0" smtClean="0"/>
          </a:p>
          <a:p>
            <a:pPr>
              <a:buNone/>
            </a:pPr>
            <a:r>
              <a:rPr lang="nl-NL" dirty="0" smtClean="0"/>
              <a:t>Maar ook: </a:t>
            </a:r>
          </a:p>
          <a:p>
            <a:pPr>
              <a:buNone/>
            </a:pPr>
            <a:endParaRPr lang="nl-NL" dirty="0" smtClean="0"/>
          </a:p>
          <a:p>
            <a:pPr>
              <a:buFontTx/>
              <a:buChar char="-"/>
            </a:pPr>
            <a:r>
              <a:rPr lang="nl-NL" dirty="0" smtClean="0"/>
              <a:t>Gebied met grondstoffen voor Duitsland </a:t>
            </a:r>
            <a:r>
              <a:rPr lang="nl-NL" dirty="0" smtClean="0">
                <a:sym typeface="Wingdings" pitchFamily="2" charset="2"/>
              </a:rPr>
              <a:t> nastreven van een </a:t>
            </a:r>
            <a:r>
              <a:rPr lang="nl-NL" b="1" u="sng" dirty="0" smtClean="0">
                <a:sym typeface="Wingdings" pitchFamily="2" charset="2"/>
              </a:rPr>
              <a:t>autarkie</a:t>
            </a:r>
            <a:r>
              <a:rPr lang="nl-NL" dirty="0" smtClean="0">
                <a:sym typeface="Wingdings" pitchFamily="2" charset="2"/>
              </a:rPr>
              <a:t> (zelfvoorzienend land kunnen zijn)</a:t>
            </a:r>
          </a:p>
          <a:p>
            <a:pPr>
              <a:buNone/>
            </a:pPr>
            <a:endParaRPr lang="nl-NL" dirty="0" smtClean="0"/>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Uitbreiding naar het oosten…</a:t>
            </a:r>
            <a:endParaRPr lang="nl-NL" b="1" u="sng" dirty="0"/>
          </a:p>
        </p:txBody>
      </p:sp>
      <p:sp>
        <p:nvSpPr>
          <p:cNvPr id="3" name="Tijdelijke aanduiding voor inhoud 2"/>
          <p:cNvSpPr>
            <a:spLocks noGrp="1"/>
          </p:cNvSpPr>
          <p:nvPr>
            <p:ph idx="1"/>
          </p:nvPr>
        </p:nvSpPr>
        <p:spPr/>
        <p:txBody>
          <a:bodyPr>
            <a:normAutofit fontScale="92500" lnSpcReduction="10000"/>
          </a:bodyPr>
          <a:lstStyle/>
          <a:p>
            <a:pPr>
              <a:buFontTx/>
              <a:buChar char="-"/>
            </a:pPr>
            <a:r>
              <a:rPr lang="nl-NL" b="1" dirty="0" smtClean="0">
                <a:solidFill>
                  <a:schemeClr val="tx2"/>
                </a:solidFill>
              </a:rPr>
              <a:t>Augustus 1939:</a:t>
            </a:r>
          </a:p>
          <a:p>
            <a:pPr>
              <a:buNone/>
            </a:pPr>
            <a:r>
              <a:rPr lang="nl-NL" dirty="0" smtClean="0">
                <a:solidFill>
                  <a:schemeClr val="tx2"/>
                </a:solidFill>
              </a:rPr>
              <a:t>	</a:t>
            </a:r>
            <a:r>
              <a:rPr lang="nl-NL" b="1" u="sng" dirty="0" err="1" smtClean="0">
                <a:solidFill>
                  <a:schemeClr val="tx2"/>
                </a:solidFill>
              </a:rPr>
              <a:t>Molotov-Von</a:t>
            </a:r>
            <a:r>
              <a:rPr lang="nl-NL" b="1" u="sng" dirty="0" smtClean="0">
                <a:solidFill>
                  <a:schemeClr val="tx2"/>
                </a:solidFill>
              </a:rPr>
              <a:t> </a:t>
            </a:r>
            <a:r>
              <a:rPr lang="nl-NL" b="1" u="sng" dirty="0" err="1" smtClean="0">
                <a:solidFill>
                  <a:schemeClr val="tx2"/>
                </a:solidFill>
              </a:rPr>
              <a:t>Ribbentroppact</a:t>
            </a:r>
            <a:r>
              <a:rPr lang="nl-NL" b="1" u="sng" dirty="0" smtClean="0">
                <a:solidFill>
                  <a:schemeClr val="tx2"/>
                </a:solidFill>
              </a:rPr>
              <a:t> </a:t>
            </a:r>
            <a:r>
              <a:rPr lang="nl-NL" i="1" dirty="0" smtClean="0">
                <a:solidFill>
                  <a:schemeClr val="tx2"/>
                </a:solidFill>
              </a:rPr>
              <a:t>(niet aanvalsverdrag + verdelingsverdrag van Polen tussen Sovjet-Unie en Duitsland)</a:t>
            </a:r>
          </a:p>
          <a:p>
            <a:pPr>
              <a:buFontTx/>
              <a:buChar char="-"/>
            </a:pPr>
            <a:r>
              <a:rPr lang="nl-NL" b="1" dirty="0" smtClean="0">
                <a:solidFill>
                  <a:srgbClr val="00B050"/>
                </a:solidFill>
              </a:rPr>
              <a:t>1 september 1939:</a:t>
            </a:r>
          </a:p>
          <a:p>
            <a:pPr>
              <a:buNone/>
            </a:pPr>
            <a:r>
              <a:rPr lang="nl-NL" dirty="0" smtClean="0">
                <a:solidFill>
                  <a:srgbClr val="00B050"/>
                </a:solidFill>
              </a:rPr>
              <a:t>	Duitsland valt Polen binnen. </a:t>
            </a:r>
          </a:p>
          <a:p>
            <a:pPr>
              <a:buNone/>
            </a:pPr>
            <a:endParaRPr lang="nl-NL" dirty="0" smtClean="0"/>
          </a:p>
          <a:p>
            <a:pPr>
              <a:buNone/>
            </a:pPr>
            <a:r>
              <a:rPr lang="nl-NL" dirty="0" smtClean="0">
                <a:solidFill>
                  <a:srgbClr val="C00000"/>
                </a:solidFill>
                <a:effectLst>
                  <a:outerShdw blurRad="38100" dist="38100" dir="2700000" algn="tl">
                    <a:srgbClr val="000000">
                      <a:alpha val="43137"/>
                    </a:srgbClr>
                  </a:outerShdw>
                </a:effectLst>
              </a:rPr>
              <a:t>REACTIE FR en GB: NU IS HET OORLOG!!!! (zij hadden Polen garanties gegeven)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Kenmerkende aspecten: </a:t>
            </a:r>
            <a:endParaRPr lang="nl-NL" dirty="0"/>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a:pPr>
            <a:r>
              <a:rPr lang="nl-NL" dirty="0" smtClean="0"/>
              <a:t>Het voeren van </a:t>
            </a:r>
            <a:r>
              <a:rPr lang="nl-NL" dirty="0" smtClean="0">
                <a:solidFill>
                  <a:srgbClr val="FF0000"/>
                </a:solidFill>
              </a:rPr>
              <a:t>twee wereldoorlogen </a:t>
            </a:r>
            <a:r>
              <a:rPr lang="nl-NL" sz="2400" i="1" dirty="0" smtClean="0"/>
              <a:t>(in dit geval Tweede Wereldoorlog)</a:t>
            </a:r>
            <a:endParaRPr lang="nl-NL" i="1" dirty="0" smtClean="0"/>
          </a:p>
          <a:p>
            <a:pPr marL="514350" indent="-514350">
              <a:buFont typeface="+mj-lt"/>
              <a:buAutoNum type="arabicPeriod"/>
            </a:pPr>
            <a:r>
              <a:rPr lang="nl-NL" dirty="0" smtClean="0"/>
              <a:t>De </a:t>
            </a:r>
            <a:r>
              <a:rPr lang="nl-NL" dirty="0" smtClean="0">
                <a:solidFill>
                  <a:srgbClr val="FF0000"/>
                </a:solidFill>
              </a:rPr>
              <a:t>Duitse bezetting </a:t>
            </a:r>
            <a:r>
              <a:rPr lang="nl-NL" dirty="0" smtClean="0"/>
              <a:t>van Nederland</a:t>
            </a:r>
            <a:endParaRPr lang="nl-NL" dirty="0"/>
          </a:p>
          <a:p>
            <a:pPr marL="514350" indent="-514350">
              <a:buFont typeface="+mj-lt"/>
              <a:buAutoNum type="arabicPeriod"/>
            </a:pPr>
            <a:r>
              <a:rPr lang="nl-NL" dirty="0" smtClean="0">
                <a:solidFill>
                  <a:srgbClr val="FF0000"/>
                </a:solidFill>
              </a:rPr>
              <a:t>Racisme en discriminatie </a:t>
            </a:r>
            <a:r>
              <a:rPr lang="nl-NL" dirty="0" smtClean="0"/>
              <a:t>die leidden tot </a:t>
            </a:r>
            <a:r>
              <a:rPr lang="nl-NL" dirty="0" smtClean="0">
                <a:solidFill>
                  <a:srgbClr val="FF0000"/>
                </a:solidFill>
              </a:rPr>
              <a:t>genocide</a:t>
            </a:r>
            <a:r>
              <a:rPr lang="nl-NL" dirty="0" smtClean="0"/>
              <a:t>, in het bijzonder op de </a:t>
            </a:r>
            <a:r>
              <a:rPr lang="nl-NL" dirty="0" smtClean="0">
                <a:solidFill>
                  <a:srgbClr val="FF0000"/>
                </a:solidFill>
              </a:rPr>
              <a:t>Joden</a:t>
            </a:r>
            <a:r>
              <a:rPr lang="nl-NL" dirty="0" smtClean="0"/>
              <a:t>. </a:t>
            </a:r>
          </a:p>
          <a:p>
            <a:pPr marL="514350" indent="-514350">
              <a:buFont typeface="+mj-lt"/>
              <a:buAutoNum type="arabicPeriod"/>
            </a:pPr>
            <a:r>
              <a:rPr lang="nl-NL" dirty="0" smtClean="0"/>
              <a:t>Verwoestingen op niet eerder vertoonde schaal door </a:t>
            </a:r>
            <a:r>
              <a:rPr lang="nl-NL" dirty="0" smtClean="0">
                <a:solidFill>
                  <a:srgbClr val="FF0000"/>
                </a:solidFill>
              </a:rPr>
              <a:t>massavernietigingswapens</a:t>
            </a:r>
            <a:r>
              <a:rPr lang="nl-NL" dirty="0" smtClean="0"/>
              <a:t> en de betrokkenheid van de </a:t>
            </a:r>
            <a:r>
              <a:rPr lang="nl-NL" dirty="0" smtClean="0">
                <a:solidFill>
                  <a:srgbClr val="FF0000"/>
                </a:solidFill>
              </a:rPr>
              <a:t>burgerbevolking bij oorlogvoering. </a:t>
            </a:r>
            <a:endParaRPr lang="nl-NL"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u="sng" dirty="0" smtClean="0"/>
              <a:t>Het verloop (1):</a:t>
            </a:r>
            <a:endParaRPr lang="nl-NL" b="1" u="sng" dirty="0"/>
          </a:p>
        </p:txBody>
      </p:sp>
      <p:sp>
        <p:nvSpPr>
          <p:cNvPr id="4" name="Tijdelijke aanduiding voor inhoud 3"/>
          <p:cNvSpPr>
            <a:spLocks noGrp="1"/>
          </p:cNvSpPr>
          <p:nvPr>
            <p:ph idx="1"/>
          </p:nvPr>
        </p:nvSpPr>
        <p:spPr/>
        <p:txBody>
          <a:bodyPr>
            <a:normAutofit fontScale="77500" lnSpcReduction="20000"/>
          </a:bodyPr>
          <a:lstStyle/>
          <a:p>
            <a:pPr>
              <a:buNone/>
            </a:pPr>
            <a:r>
              <a:rPr lang="nl-NL" b="1" u="sng" dirty="0" smtClean="0">
                <a:solidFill>
                  <a:srgbClr val="FF0000"/>
                </a:solidFill>
              </a:rPr>
              <a:t>1 sept. 1939: </a:t>
            </a:r>
            <a:r>
              <a:rPr lang="nl-NL" dirty="0" smtClean="0"/>
              <a:t>DU valt Polen binnen (FR en GB verklaren DU de oorlog)</a:t>
            </a:r>
          </a:p>
          <a:p>
            <a:pPr>
              <a:buNone/>
            </a:pPr>
            <a:r>
              <a:rPr lang="nl-NL" b="1" u="sng" dirty="0" smtClean="0">
                <a:solidFill>
                  <a:srgbClr val="FF0000"/>
                </a:solidFill>
              </a:rPr>
              <a:t>1 sept. 1939 – 10 mei 1940: </a:t>
            </a:r>
            <a:r>
              <a:rPr lang="nl-NL" dirty="0" smtClean="0"/>
              <a:t>‘</a:t>
            </a:r>
            <a:r>
              <a:rPr lang="nl-NL" i="1" dirty="0" smtClean="0"/>
              <a:t>schemeroorlog</a:t>
            </a:r>
            <a:r>
              <a:rPr lang="nl-NL" dirty="0" smtClean="0"/>
              <a:t>’ </a:t>
            </a:r>
            <a:r>
              <a:rPr lang="nl-NL" dirty="0" smtClean="0">
                <a:sym typeface="Wingdings" pitchFamily="2" charset="2"/>
              </a:rPr>
              <a:t> in het westen wordt nauwelijks gevochten. </a:t>
            </a:r>
          </a:p>
          <a:p>
            <a:pPr>
              <a:buNone/>
            </a:pPr>
            <a:r>
              <a:rPr lang="nl-NL" b="1" u="sng" dirty="0" smtClean="0">
                <a:solidFill>
                  <a:srgbClr val="FF0000"/>
                </a:solidFill>
                <a:sym typeface="Wingdings" pitchFamily="2" charset="2"/>
              </a:rPr>
              <a:t>10 mei 1940: </a:t>
            </a:r>
            <a:r>
              <a:rPr lang="nl-NL" dirty="0" smtClean="0">
                <a:sym typeface="Wingdings" pitchFamily="2" charset="2"/>
              </a:rPr>
              <a:t>DU valt West-Europa (NL, FR, BEL) binnen = ‘Operatie </a:t>
            </a:r>
            <a:r>
              <a:rPr lang="nl-NL" dirty="0" err="1" smtClean="0">
                <a:sym typeface="Wingdings" pitchFamily="2" charset="2"/>
              </a:rPr>
              <a:t>Fall</a:t>
            </a:r>
            <a:r>
              <a:rPr lang="nl-NL" dirty="0" smtClean="0">
                <a:sym typeface="Wingdings" pitchFamily="2" charset="2"/>
              </a:rPr>
              <a:t> </a:t>
            </a:r>
            <a:r>
              <a:rPr lang="nl-NL" dirty="0" err="1" smtClean="0">
                <a:sym typeface="Wingdings" pitchFamily="2" charset="2"/>
              </a:rPr>
              <a:t>Gelb</a:t>
            </a:r>
            <a:r>
              <a:rPr lang="nl-NL" dirty="0" smtClean="0">
                <a:sym typeface="Wingdings" pitchFamily="2" charset="2"/>
              </a:rPr>
              <a:t>”  ‘</a:t>
            </a:r>
            <a:r>
              <a:rPr lang="nl-NL" dirty="0" err="1" smtClean="0">
                <a:sym typeface="Wingdings" pitchFamily="2" charset="2"/>
              </a:rPr>
              <a:t>Blitzkrieg</a:t>
            </a:r>
            <a:r>
              <a:rPr lang="nl-NL" dirty="0" smtClean="0">
                <a:sym typeface="Wingdings" pitchFamily="2" charset="2"/>
              </a:rPr>
              <a:t>’ (bliksemoorlog)  NL, FR, BEL snel veroverd. </a:t>
            </a:r>
          </a:p>
          <a:p>
            <a:pPr>
              <a:buNone/>
            </a:pPr>
            <a:r>
              <a:rPr lang="nl-NL" dirty="0" smtClean="0">
                <a:sym typeface="Wingdings" pitchFamily="2" charset="2"/>
              </a:rPr>
              <a:t> 	</a:t>
            </a:r>
          </a:p>
          <a:p>
            <a:pPr>
              <a:buNone/>
            </a:pPr>
            <a:r>
              <a:rPr lang="nl-NL" dirty="0" smtClean="0">
                <a:sym typeface="Wingdings" pitchFamily="2" charset="2"/>
              </a:rPr>
              <a:t>	Alleen GB is nog in oorlog  DU begint met </a:t>
            </a:r>
            <a:r>
              <a:rPr lang="nl-NL" u="sng" dirty="0" smtClean="0">
                <a:sym typeface="Wingdings" pitchFamily="2" charset="2"/>
              </a:rPr>
              <a:t>bombarderen</a:t>
            </a:r>
            <a:r>
              <a:rPr lang="nl-NL" dirty="0" smtClean="0">
                <a:sym typeface="Wingdings" pitchFamily="2" charset="2"/>
              </a:rPr>
              <a:t> Engelse steden = Royal Air </a:t>
            </a:r>
            <a:r>
              <a:rPr lang="nl-NL" dirty="0" err="1" smtClean="0">
                <a:sym typeface="Wingdings" pitchFamily="2" charset="2"/>
              </a:rPr>
              <a:t>Force</a:t>
            </a:r>
            <a:r>
              <a:rPr lang="nl-NL" dirty="0" smtClean="0">
                <a:sym typeface="Wingdings" pitchFamily="2" charset="2"/>
              </a:rPr>
              <a:t> vs. </a:t>
            </a:r>
            <a:r>
              <a:rPr lang="nl-NL" dirty="0" err="1" smtClean="0">
                <a:sym typeface="Wingdings" pitchFamily="2" charset="2"/>
              </a:rPr>
              <a:t>Luftwaffe</a:t>
            </a:r>
            <a:r>
              <a:rPr lang="nl-NL" dirty="0" smtClean="0">
                <a:sym typeface="Wingdings" pitchFamily="2" charset="2"/>
              </a:rPr>
              <a:t>. </a:t>
            </a:r>
            <a:r>
              <a:rPr lang="nl-NL" dirty="0" err="1" smtClean="0">
                <a:sym typeface="Wingdings" pitchFamily="2" charset="2"/>
                <a:hlinkClick r:id="rId2"/>
              </a:rPr>
              <a:t>www.youtube.com</a:t>
            </a:r>
            <a:r>
              <a:rPr lang="nl-NL" dirty="0" smtClean="0">
                <a:sym typeface="Wingdings" pitchFamily="2" charset="2"/>
                <a:hlinkClick r:id="rId2"/>
              </a:rPr>
              <a:t>/</a:t>
            </a:r>
            <a:r>
              <a:rPr lang="nl-NL" dirty="0" err="1" smtClean="0">
                <a:sym typeface="Wingdings" pitchFamily="2" charset="2"/>
                <a:hlinkClick r:id="rId2"/>
              </a:rPr>
              <a:t>watch</a:t>
            </a:r>
            <a:r>
              <a:rPr lang="nl-NL" dirty="0" smtClean="0">
                <a:sym typeface="Wingdings" pitchFamily="2" charset="2"/>
                <a:hlinkClick r:id="rId2"/>
              </a:rPr>
              <a:t>?v=2Cq64Bo0rR4</a:t>
            </a:r>
            <a:endParaRPr lang="nl-NL" dirty="0" smtClean="0">
              <a:sym typeface="Wingdings" pitchFamily="2" charset="2"/>
            </a:endParaRPr>
          </a:p>
          <a:p>
            <a:pPr>
              <a:buNone/>
            </a:pPr>
            <a:endParaRPr lang="nl-NL" dirty="0" smtClean="0">
              <a:sym typeface="Wingdings" pitchFamily="2" charset="2"/>
            </a:endParaRPr>
          </a:p>
          <a:p>
            <a:pPr>
              <a:buNone/>
            </a:pPr>
            <a:r>
              <a:rPr lang="nl-NL" dirty="0" smtClean="0">
                <a:sym typeface="Wingdings" pitchFamily="2" charset="2"/>
              </a:rPr>
              <a:t>				GB houdt 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mph" presetSubtype="2" fill="hold" nodeType="clickEffect">
                                  <p:stCondLst>
                                    <p:cond delay="0"/>
                                  </p:stCondLst>
                                  <p:childTnLst>
                                    <p:anim to="1.5" calcmode="lin" valueType="num">
                                      <p:cBhvr override="childStyle">
                                        <p:cTn id="36" dur="2000" fill="hold"/>
                                        <p:tgtEl>
                                          <p:spTgt spid="4">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En in Nederland in de oorlogsjaren? 1940-1944/1945</a:t>
            </a:r>
            <a:endParaRPr lang="nl-NL" dirty="0"/>
          </a:p>
        </p:txBody>
      </p:sp>
      <p:sp>
        <p:nvSpPr>
          <p:cNvPr id="3" name="Tijdelijke aanduiding voor inhoud 2"/>
          <p:cNvSpPr>
            <a:spLocks noGrp="1"/>
          </p:cNvSpPr>
          <p:nvPr>
            <p:ph idx="1"/>
          </p:nvPr>
        </p:nvSpPr>
        <p:spPr/>
        <p:txBody>
          <a:bodyPr/>
          <a:lstStyle/>
          <a:p>
            <a:endParaRPr lang="nl-NL"/>
          </a:p>
        </p:txBody>
      </p:sp>
      <p:pic>
        <p:nvPicPr>
          <p:cNvPr id="4" name="Picture 5" descr="Bestand:1939-1940-battle of france-plan-evolution.jpg">
            <a:hlinkClick r:id="rId2"/>
          </p:cNvPr>
          <p:cNvPicPr>
            <a:picLocks noChangeAspect="1" noChangeArrowheads="1"/>
          </p:cNvPicPr>
          <p:nvPr/>
        </p:nvPicPr>
        <p:blipFill>
          <a:blip r:embed="rId3" cstate="print"/>
          <a:srcRect/>
          <a:stretch>
            <a:fillRect/>
          </a:stretch>
        </p:blipFill>
        <p:spPr bwMode="auto">
          <a:xfrm>
            <a:off x="1403648" y="1700808"/>
            <a:ext cx="6264176" cy="4770189"/>
          </a:xfrm>
          <a:prstGeom prst="rect">
            <a:avLst/>
          </a:prstGeom>
          <a:noFill/>
          <a:ln w="9525">
            <a:noFill/>
            <a:miter lim="800000"/>
            <a:headEnd/>
            <a:tailEnd/>
          </a:ln>
        </p:spPr>
      </p:pic>
      <p:sp>
        <p:nvSpPr>
          <p:cNvPr id="5" name="Liggende oorkonde 4"/>
          <p:cNvSpPr/>
          <p:nvPr/>
        </p:nvSpPr>
        <p:spPr>
          <a:xfrm rot="20323955">
            <a:off x="722433" y="1823914"/>
            <a:ext cx="2880320" cy="11521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BLITZKRIEG= zeer snelle veroveringsoorlog</a:t>
            </a:r>
            <a:endParaRPr lang="nl-NL" dirty="0"/>
          </a:p>
        </p:txBody>
      </p:sp>
      <p:sp>
        <p:nvSpPr>
          <p:cNvPr id="6" name="Liggende oorkonde 5"/>
          <p:cNvSpPr/>
          <p:nvPr/>
        </p:nvSpPr>
        <p:spPr>
          <a:xfrm rot="21024832">
            <a:off x="5226865" y="5064411"/>
            <a:ext cx="3312368" cy="12241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WOII is ook een </a:t>
            </a:r>
            <a:r>
              <a:rPr lang="nl-NL" b="1" u="sng" dirty="0" smtClean="0"/>
              <a:t>bewegingsoorlog!</a:t>
            </a:r>
            <a:endParaRPr lang="nl-NL"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333375"/>
            <a:ext cx="8001000" cy="1216025"/>
          </a:xfrm>
        </p:spPr>
        <p:txBody>
          <a:bodyPr>
            <a:normAutofit/>
          </a:bodyPr>
          <a:lstStyle/>
          <a:p>
            <a:pPr eaLnBrk="1" hangingPunct="1"/>
            <a:r>
              <a:rPr lang="nl-NL" sz="3400" b="1" dirty="0" smtClean="0"/>
              <a:t>Nederland </a:t>
            </a:r>
            <a:r>
              <a:rPr lang="nl-NL" sz="3400" b="1" dirty="0" smtClean="0">
                <a:sym typeface="Wingdings" pitchFamily="2" charset="2"/>
              </a:rPr>
              <a:t> manier van besturen =  fluwelen handschoen aanpak</a:t>
            </a:r>
            <a:endParaRPr lang="nl-NL" sz="3400" b="1" dirty="0" smtClean="0"/>
          </a:p>
        </p:txBody>
      </p:sp>
      <p:sp>
        <p:nvSpPr>
          <p:cNvPr id="16387" name="Rectangle 3"/>
          <p:cNvSpPr>
            <a:spLocks noGrp="1" noChangeArrowheads="1"/>
          </p:cNvSpPr>
          <p:nvPr>
            <p:ph type="body" idx="1"/>
          </p:nvPr>
        </p:nvSpPr>
        <p:spPr/>
        <p:txBody>
          <a:bodyPr/>
          <a:lstStyle/>
          <a:p>
            <a:pPr eaLnBrk="1" hangingPunct="1">
              <a:lnSpc>
                <a:spcPct val="90000"/>
              </a:lnSpc>
            </a:pPr>
            <a:r>
              <a:rPr lang="nl-NL" smtClean="0"/>
              <a:t>Nederland krijgt Duits bestuur o.l.v. Oostenrijks nazi </a:t>
            </a:r>
            <a:r>
              <a:rPr lang="nl-NL" u="sng" smtClean="0"/>
              <a:t>Arthur Seyss Inquart</a:t>
            </a:r>
          </a:p>
          <a:p>
            <a:pPr lvl="1" eaLnBrk="1" hangingPunct="1">
              <a:lnSpc>
                <a:spcPct val="90000"/>
              </a:lnSpc>
            </a:pPr>
            <a:r>
              <a:rPr lang="nl-NL" smtClean="0"/>
              <a:t>Taak: Nederlanders winnen voor het Nationaal Socialisme </a:t>
            </a:r>
            <a:r>
              <a:rPr lang="nl-NL" i="1" smtClean="0"/>
              <a:t>(nazificatie)</a:t>
            </a:r>
            <a:r>
              <a:rPr lang="nl-NL" smtClean="0"/>
              <a:t> d.m.v. censuur, propaganda, onderwijs, verbieden van politieke partijen enz.</a:t>
            </a:r>
          </a:p>
          <a:p>
            <a:pPr lvl="1" eaLnBrk="1" hangingPunct="1">
              <a:lnSpc>
                <a:spcPct val="90000"/>
              </a:lnSpc>
            </a:pPr>
            <a:r>
              <a:rPr lang="nl-NL" smtClean="0"/>
              <a:t>NL economie in teken van Duitse belangen / oorlog</a:t>
            </a:r>
          </a:p>
          <a:p>
            <a:pPr lvl="2" eaLnBrk="1" hangingPunct="1">
              <a:lnSpc>
                <a:spcPct val="90000"/>
              </a:lnSpc>
            </a:pPr>
            <a:r>
              <a:rPr lang="nl-NL" smtClean="0"/>
              <a:t>Veel NL mannen moesten in Duitsland gaan werken (arbeitseinsatz) </a:t>
            </a:r>
          </a:p>
        </p:txBody>
      </p:sp>
      <p:pic>
        <p:nvPicPr>
          <p:cNvPr id="16389" name="Picture 5" descr="ArthurSeyssInquart001"/>
          <p:cNvPicPr>
            <a:picLocks noChangeAspect="1" noChangeArrowheads="1"/>
          </p:cNvPicPr>
          <p:nvPr/>
        </p:nvPicPr>
        <p:blipFill>
          <a:blip r:embed="rId3" cstate="print"/>
          <a:srcRect/>
          <a:stretch>
            <a:fillRect/>
          </a:stretch>
        </p:blipFill>
        <p:spPr bwMode="auto">
          <a:xfrm>
            <a:off x="6084888" y="2636838"/>
            <a:ext cx="2373312" cy="3375025"/>
          </a:xfrm>
          <a:prstGeom prst="rect">
            <a:avLst/>
          </a:prstGeom>
          <a:noFill/>
          <a:ln w="9525">
            <a:noFill/>
            <a:miter lim="800000"/>
            <a:headEnd/>
            <a:tailEnd/>
          </a:ln>
        </p:spPr>
      </p:pic>
      <p:pic>
        <p:nvPicPr>
          <p:cNvPr id="16391" name="Picture 7" descr="arbeidseinsatz"/>
          <p:cNvPicPr>
            <a:picLocks noChangeAspect="1" noChangeArrowheads="1"/>
          </p:cNvPicPr>
          <p:nvPr/>
        </p:nvPicPr>
        <p:blipFill>
          <a:blip r:embed="rId4" cstate="print"/>
          <a:srcRect/>
          <a:stretch>
            <a:fillRect/>
          </a:stretch>
        </p:blipFill>
        <p:spPr bwMode="auto">
          <a:xfrm>
            <a:off x="5652120" y="1628800"/>
            <a:ext cx="3189288"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checkerboard(across)">
                                      <p:cBhvr>
                                        <p:cTn id="13" dur="500"/>
                                        <p:tgtEl>
                                          <p:spTgt spid="1638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6389"/>
                                        </p:tgtEl>
                                      </p:cBhvr>
                                    </p:animEffect>
                                    <p:set>
                                      <p:cBhvr>
                                        <p:cTn id="18" dur="1" fill="hold">
                                          <p:stCondLst>
                                            <p:cond delay="499"/>
                                          </p:stCondLst>
                                        </p:cTn>
                                        <p:tgtEl>
                                          <p:spTgt spid="1638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7">
                                            <p:txEl>
                                              <p:pRg st="1" end="1"/>
                                            </p:txEl>
                                          </p:spTgt>
                                        </p:tgtEl>
                                        <p:attrNameLst>
                                          <p:attrName>style.visibility</p:attrName>
                                        </p:attrNameLst>
                                      </p:cBhvr>
                                      <p:to>
                                        <p:strVal val="visible"/>
                                      </p:to>
                                    </p:set>
                                    <p:anim calcmode="lin" valueType="num">
                                      <p:cBhvr additive="base">
                                        <p:cTn id="2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7">
                                            <p:txEl>
                                              <p:pRg st="2" end="2"/>
                                            </p:txEl>
                                          </p:spTgt>
                                        </p:tgtEl>
                                        <p:attrNameLst>
                                          <p:attrName>style.visibility</p:attrName>
                                        </p:attrNameLst>
                                      </p:cBhvr>
                                      <p:to>
                                        <p:strVal val="visible"/>
                                      </p:to>
                                    </p:set>
                                    <p:anim calcmode="lin" valueType="num">
                                      <p:cBhvr additive="base">
                                        <p:cTn id="2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7">
                                            <p:txEl>
                                              <p:pRg st="3" end="3"/>
                                            </p:txEl>
                                          </p:spTgt>
                                        </p:tgtEl>
                                        <p:attrNameLst>
                                          <p:attrName>style.visibility</p:attrName>
                                        </p:attrNameLst>
                                      </p:cBhvr>
                                      <p:to>
                                        <p:strVal val="visible"/>
                                      </p:to>
                                    </p:set>
                                    <p:anim calcmode="lin" valueType="num">
                                      <p:cBhvr additive="base">
                                        <p:cTn id="3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6391"/>
                                        </p:tgtEl>
                                        <p:attrNameLst>
                                          <p:attrName>style.visibility</p:attrName>
                                        </p:attrNameLst>
                                      </p:cBhvr>
                                      <p:to>
                                        <p:strVal val="visible"/>
                                      </p:to>
                                    </p:set>
                                    <p:animEffect transition="in" filter="strips(downLeft)">
                                      <p:cBhvr>
                                        <p:cTn id="41"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NL" sz="3200" b="1" dirty="0" smtClean="0"/>
              <a:t>Nederland bezet </a:t>
            </a:r>
            <a:r>
              <a:rPr lang="nl-NL" sz="3200" dirty="0" smtClean="0">
                <a:sym typeface="Wingdings" pitchFamily="2" charset="2"/>
              </a:rPr>
              <a:t></a:t>
            </a:r>
            <a:br>
              <a:rPr lang="nl-NL" sz="3200" dirty="0" smtClean="0">
                <a:sym typeface="Wingdings" pitchFamily="2" charset="2"/>
              </a:rPr>
            </a:br>
            <a:r>
              <a:rPr lang="nl-NL" sz="3200" b="1" u="sng" dirty="0" smtClean="0">
                <a:sym typeface="Wingdings" pitchFamily="2" charset="2"/>
              </a:rPr>
              <a:t>3 houdingen</a:t>
            </a:r>
            <a:r>
              <a:rPr lang="nl-NL" sz="3200" b="1" dirty="0" smtClean="0">
                <a:sym typeface="Wingdings" pitchFamily="2" charset="2"/>
              </a:rPr>
              <a:t> </a:t>
            </a:r>
            <a:r>
              <a:rPr lang="nl-NL" sz="3200" dirty="0" smtClean="0">
                <a:sym typeface="Wingdings" pitchFamily="2" charset="2"/>
              </a:rPr>
              <a:t>van de Nederlandse bevolking </a:t>
            </a:r>
            <a:endParaRPr lang="nl-NL" sz="3200" dirty="0" smtClean="0"/>
          </a:p>
        </p:txBody>
      </p:sp>
      <p:sp>
        <p:nvSpPr>
          <p:cNvPr id="3" name="Tijdelijke aanduiding voor inhoud 2"/>
          <p:cNvSpPr>
            <a:spLocks noGrp="1"/>
          </p:cNvSpPr>
          <p:nvPr>
            <p:ph idx="1"/>
          </p:nvPr>
        </p:nvSpPr>
        <p:spPr/>
        <p:txBody>
          <a:bodyPr/>
          <a:lstStyle/>
          <a:p>
            <a:pPr eaLnBrk="1" hangingPunct="1"/>
            <a:r>
              <a:rPr lang="nl-NL" dirty="0" smtClean="0"/>
              <a:t>Collaboratie (samenwerking)</a:t>
            </a:r>
          </a:p>
          <a:p>
            <a:pPr eaLnBrk="1" hangingPunct="1"/>
            <a:r>
              <a:rPr lang="nl-NL" dirty="0" smtClean="0"/>
              <a:t>Verzet (tegenwerking)</a:t>
            </a:r>
          </a:p>
          <a:p>
            <a:pPr eaLnBrk="1" hangingPunct="1"/>
            <a:r>
              <a:rPr lang="nl-NL" dirty="0" smtClean="0"/>
              <a:t>Aanpassing / accommodatie (niets doen)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(2): </a:t>
            </a:r>
            <a:endParaRPr lang="nl-NL" b="1" u="sng" dirty="0"/>
          </a:p>
        </p:txBody>
      </p:sp>
      <p:sp>
        <p:nvSpPr>
          <p:cNvPr id="3" name="Tijdelijke aanduiding voor inhoud 2"/>
          <p:cNvSpPr>
            <a:spLocks noGrp="1"/>
          </p:cNvSpPr>
          <p:nvPr>
            <p:ph idx="1"/>
          </p:nvPr>
        </p:nvSpPr>
        <p:spPr/>
        <p:txBody>
          <a:bodyPr>
            <a:normAutofit fontScale="92500" lnSpcReduction="20000"/>
          </a:bodyPr>
          <a:lstStyle/>
          <a:p>
            <a:pPr>
              <a:buNone/>
            </a:pPr>
            <a:r>
              <a:rPr lang="nl-NL" b="1" u="sng" dirty="0" smtClean="0">
                <a:solidFill>
                  <a:srgbClr val="FF0000"/>
                </a:solidFill>
              </a:rPr>
              <a:t>22 juni 1941: </a:t>
            </a:r>
            <a:r>
              <a:rPr lang="nl-NL" dirty="0" smtClean="0"/>
              <a:t>DU valt USSR (Sovjet-Unie) binnen = ‘Operatie </a:t>
            </a:r>
            <a:r>
              <a:rPr lang="nl-NL" dirty="0" err="1" smtClean="0"/>
              <a:t>Barbarossa</a:t>
            </a:r>
            <a:r>
              <a:rPr lang="nl-NL" dirty="0" smtClean="0"/>
              <a:t>’</a:t>
            </a:r>
          </a:p>
          <a:p>
            <a:pPr>
              <a:buNone/>
            </a:pPr>
            <a:r>
              <a:rPr lang="nl-NL" dirty="0" smtClean="0"/>
              <a:t>	Reden: </a:t>
            </a:r>
            <a:r>
              <a:rPr lang="nl-NL" dirty="0" err="1" smtClean="0"/>
              <a:t>Lebensraum</a:t>
            </a:r>
            <a:r>
              <a:rPr lang="nl-NL" dirty="0" smtClean="0"/>
              <a:t> omdat:</a:t>
            </a:r>
          </a:p>
          <a:p>
            <a:pPr>
              <a:buNone/>
            </a:pPr>
            <a:r>
              <a:rPr lang="nl-NL" dirty="0" smtClean="0"/>
              <a:t>		1.	Behoefte aan grondstoffen </a:t>
            </a:r>
          </a:p>
          <a:p>
            <a:pPr>
              <a:buNone/>
            </a:pPr>
            <a:r>
              <a:rPr lang="nl-NL" dirty="0" smtClean="0"/>
              <a:t>			(</a:t>
            </a:r>
            <a:r>
              <a:rPr lang="nl-NL" b="1" u="sng" dirty="0" smtClean="0"/>
              <a:t>autarkie</a:t>
            </a:r>
            <a:r>
              <a:rPr lang="nl-NL" dirty="0" smtClean="0"/>
              <a:t>)</a:t>
            </a:r>
          </a:p>
          <a:p>
            <a:pPr>
              <a:buNone/>
            </a:pPr>
            <a:r>
              <a:rPr lang="nl-NL" dirty="0" smtClean="0"/>
              <a:t>		2.	Haat tegen het communisme</a:t>
            </a:r>
          </a:p>
          <a:p>
            <a:pPr>
              <a:buNone/>
            </a:pPr>
            <a:endParaRPr lang="nl-NL" dirty="0" smtClean="0"/>
          </a:p>
          <a:p>
            <a:pPr>
              <a:buNone/>
            </a:pPr>
            <a:r>
              <a:rPr lang="nl-NL" dirty="0" smtClean="0"/>
              <a:t>En het </a:t>
            </a:r>
            <a:r>
              <a:rPr lang="nl-NL" dirty="0" err="1" smtClean="0"/>
              <a:t>Molotov</a:t>
            </a:r>
            <a:r>
              <a:rPr lang="nl-NL" dirty="0" smtClean="0"/>
              <a:t> </a:t>
            </a:r>
            <a:r>
              <a:rPr lang="nl-NL" dirty="0" err="1" smtClean="0"/>
              <a:t>von</a:t>
            </a:r>
            <a:r>
              <a:rPr lang="nl-NL" dirty="0" smtClean="0"/>
              <a:t> </a:t>
            </a:r>
            <a:r>
              <a:rPr lang="nl-NL" dirty="0" err="1" smtClean="0"/>
              <a:t>Ribbentroppact</a:t>
            </a:r>
            <a:r>
              <a:rPr lang="nl-NL" dirty="0" smtClean="0"/>
              <a:t>?? </a:t>
            </a:r>
          </a:p>
          <a:p>
            <a:pPr>
              <a:buNone/>
            </a:pPr>
            <a:endParaRPr lang="nl-NL" dirty="0" smtClean="0">
              <a:sym typeface="Wingdings" pitchFamily="2" charset="2"/>
            </a:endParaRPr>
          </a:p>
          <a:p>
            <a:pPr>
              <a:buNone/>
            </a:pPr>
            <a:r>
              <a:rPr lang="nl-NL" dirty="0" smtClean="0">
                <a:sym typeface="Wingdings" pitchFamily="2" charset="2"/>
              </a:rPr>
              <a:t>				 verbroken!!</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mph" presetSubtype="1" nodeType="clickEffect">
                                  <p:stCondLst>
                                    <p:cond delay="0"/>
                                  </p:stCondLst>
                                  <p:childTnLst>
                                    <p:set>
                                      <p:cBhvr override="childStyle">
                                        <p:cTn id="48" dur="indefinite"/>
                                        <p:tgtEl>
                                          <p:spTgt spid="3">
                                            <p:txEl>
                                              <p:pRg st="8" end="8"/>
                                            </p:txEl>
                                          </p:spTgt>
                                        </p:tgtEl>
                                        <p:attrNameLst>
                                          <p:attrName>style.fontStyle</p:attrName>
                                        </p:attrNameLst>
                                      </p:cBhvr>
                                      <p:to>
                                        <p:strVal val="normal"/>
                                      </p:to>
                                    </p:set>
                                    <p:set>
                                      <p:cBhvr override="childStyle">
                                        <p:cTn id="49" dur="indefinite"/>
                                        <p:tgtEl>
                                          <p:spTgt spid="3">
                                            <p:txEl>
                                              <p:pRg st="8" end="8"/>
                                            </p:txEl>
                                          </p:spTgt>
                                        </p:tgtEl>
                                        <p:attrNameLst>
                                          <p:attrName>style.fontWeight</p:attrName>
                                        </p:attrNameLst>
                                      </p:cBhvr>
                                      <p:to>
                                        <p:strVal val="bold"/>
                                      </p:to>
                                    </p:set>
                                    <p:set>
                                      <p:cBhvr override="childStyle">
                                        <p:cTn id="50" dur="indefinite"/>
                                        <p:tgtEl>
                                          <p:spTgt spid="3">
                                            <p:txEl>
                                              <p:pRg st="8" end="8"/>
                                            </p:txEl>
                                          </p:spTgt>
                                        </p:tgtEl>
                                        <p:attrNameLst>
                                          <p:attrName>style.textDecorationUnderline</p:attrName>
                                        </p:attrNameLst>
                                      </p:cBhvr>
                                      <p:to>
                                        <p:strVal val="false"/>
                                      </p:to>
                                    </p:set>
                                  </p:childTnLst>
                                </p:cTn>
                              </p:par>
                            </p:childTnLst>
                          </p:cTn>
                        </p:par>
                      </p:childTnLst>
                    </p:cTn>
                  </p:par>
                  <p:par>
                    <p:cTn id="51" fill="hold">
                      <p:stCondLst>
                        <p:cond delay="indefinite"/>
                      </p:stCondLst>
                      <p:childTnLst>
                        <p:par>
                          <p:cTn id="52" fill="hold">
                            <p:stCondLst>
                              <p:cond delay="0"/>
                            </p:stCondLst>
                            <p:childTnLst>
                              <p:par>
                                <p:cTn id="53" presetID="4" presetClass="emph" presetSubtype="2" fill="hold" nodeType="clickEffect">
                                  <p:stCondLst>
                                    <p:cond delay="0"/>
                                  </p:stCondLst>
                                  <p:childTnLst>
                                    <p:anim to="1.5" calcmode="lin" valueType="num">
                                      <p:cBhvr override="childStyle">
                                        <p:cTn id="54" dur="2000" fill="hold"/>
                                        <p:tgtEl>
                                          <p:spTgt spid="3">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(3):</a:t>
            </a:r>
            <a:endParaRPr lang="nl-NL" b="1" u="sng"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7 dec. 1941</a:t>
            </a:r>
            <a:r>
              <a:rPr lang="nl-NL" dirty="0" smtClean="0"/>
              <a:t>: Japan valt de VS aan (</a:t>
            </a:r>
            <a:r>
              <a:rPr lang="nl-NL" dirty="0" err="1" smtClean="0"/>
              <a:t>Pearl</a:t>
            </a:r>
            <a:r>
              <a:rPr lang="nl-NL" dirty="0" smtClean="0"/>
              <a:t> </a:t>
            </a:r>
            <a:r>
              <a:rPr lang="nl-NL" dirty="0" err="1" smtClean="0"/>
              <a:t>Harbor</a:t>
            </a:r>
            <a:r>
              <a:rPr lang="nl-NL" dirty="0" smtClean="0"/>
              <a:t>)</a:t>
            </a:r>
          </a:p>
          <a:p>
            <a:pPr>
              <a:buNone/>
            </a:pPr>
            <a:endParaRPr lang="nl-NL" dirty="0" smtClean="0"/>
          </a:p>
          <a:p>
            <a:pPr>
              <a:buNone/>
            </a:pPr>
            <a:r>
              <a:rPr lang="nl-NL" dirty="0" smtClean="0"/>
              <a:t>	</a:t>
            </a:r>
            <a:r>
              <a:rPr lang="nl-NL" i="1" dirty="0" smtClean="0"/>
              <a:t>Wat was Japan ook al weer van Duitsland??</a:t>
            </a:r>
          </a:p>
          <a:p>
            <a:pPr>
              <a:buNone/>
            </a:pPr>
            <a:endParaRPr lang="nl-NL" dirty="0" smtClean="0"/>
          </a:p>
          <a:p>
            <a:pPr>
              <a:buNone/>
            </a:pPr>
            <a:r>
              <a:rPr lang="nl-NL" dirty="0" smtClean="0"/>
              <a:t>	</a:t>
            </a:r>
            <a:r>
              <a:rPr lang="nl-NL" b="1" dirty="0" smtClean="0"/>
              <a:t>Bondgenoot van de </a:t>
            </a:r>
            <a:r>
              <a:rPr lang="nl-NL" b="1" dirty="0" err="1" smtClean="0"/>
              <a:t>Asmogendheden</a:t>
            </a:r>
            <a:r>
              <a:rPr lang="nl-NL" b="1" dirty="0" smtClean="0"/>
              <a:t>…</a:t>
            </a:r>
          </a:p>
          <a:p>
            <a:pPr>
              <a:buNone/>
            </a:pPr>
            <a:endParaRPr lang="nl-NL" dirty="0" smtClean="0"/>
          </a:p>
          <a:p>
            <a:pPr>
              <a:buNone/>
            </a:pPr>
            <a:r>
              <a:rPr lang="nl-NL" dirty="0" smtClean="0"/>
              <a:t>	Dus: VS ook in oorlog met Duitsland!</a:t>
            </a:r>
            <a:endParaRPr lang="nl-NL" dirty="0"/>
          </a:p>
        </p:txBody>
      </p:sp>
      <p:pic>
        <p:nvPicPr>
          <p:cNvPr id="2050" name="Picture 2" descr="http://www.history.navy.mil/photos/images/g10000/g19930.jpg"/>
          <p:cNvPicPr>
            <a:picLocks noChangeAspect="1" noChangeArrowheads="1"/>
          </p:cNvPicPr>
          <p:nvPr/>
        </p:nvPicPr>
        <p:blipFill>
          <a:blip r:embed="rId2" cstate="print"/>
          <a:srcRect/>
          <a:stretch>
            <a:fillRect/>
          </a:stretch>
        </p:blipFill>
        <p:spPr bwMode="auto">
          <a:xfrm>
            <a:off x="1259632" y="188640"/>
            <a:ext cx="7128792" cy="5974047"/>
          </a:xfrm>
          <a:prstGeom prst="rect">
            <a:avLst/>
          </a:prstGeom>
          <a:noFill/>
        </p:spPr>
      </p:pic>
      <p:pic>
        <p:nvPicPr>
          <p:cNvPr id="2052" name="Picture 4" descr="File:CV09 Essex USG-80-G-273032-.jpg">
            <a:hlinkClick r:id="rId3"/>
          </p:cNvPr>
          <p:cNvPicPr>
            <a:picLocks noChangeAspect="1" noChangeArrowheads="1"/>
          </p:cNvPicPr>
          <p:nvPr/>
        </p:nvPicPr>
        <p:blipFill>
          <a:blip r:embed="rId4" cstate="print"/>
          <a:srcRect/>
          <a:stretch>
            <a:fillRect/>
          </a:stretch>
        </p:blipFill>
        <p:spPr bwMode="auto">
          <a:xfrm>
            <a:off x="1331640" y="476672"/>
            <a:ext cx="7231928" cy="5678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500" fill="hold"/>
                                        <p:tgtEl>
                                          <p:spTgt spid="2050"/>
                                        </p:tgtEl>
                                        <p:attrNameLst>
                                          <p:attrName>ppt_w</p:attrName>
                                        </p:attrNameLst>
                                      </p:cBhvr>
                                      <p:tavLst>
                                        <p:tav tm="0">
                                          <p:val>
                                            <p:strVal val="#ppt_w*0.05"/>
                                          </p:val>
                                        </p:tav>
                                        <p:tav tm="100000">
                                          <p:val>
                                            <p:strVal val="#ppt_w"/>
                                          </p:val>
                                        </p:tav>
                                      </p:tavLst>
                                    </p:anim>
                                    <p:anim calcmode="lin" valueType="num">
                                      <p:cBhvr>
                                        <p:cTn id="33" dur="500" fill="hold"/>
                                        <p:tgtEl>
                                          <p:spTgt spid="2050"/>
                                        </p:tgtEl>
                                        <p:attrNameLst>
                                          <p:attrName>ppt_h</p:attrName>
                                        </p:attrNameLst>
                                      </p:cBhvr>
                                      <p:tavLst>
                                        <p:tav tm="0">
                                          <p:val>
                                            <p:strVal val="#ppt_h"/>
                                          </p:val>
                                        </p:tav>
                                        <p:tav tm="100000">
                                          <p:val>
                                            <p:strVal val="#ppt_h"/>
                                          </p:val>
                                        </p:tav>
                                      </p:tavLst>
                                    </p:anim>
                                    <p:anim calcmode="lin" valueType="num">
                                      <p:cBhvr>
                                        <p:cTn id="34" dur="500" fill="hold"/>
                                        <p:tgtEl>
                                          <p:spTgt spid="2050"/>
                                        </p:tgtEl>
                                        <p:attrNameLst>
                                          <p:attrName>ppt_x</p:attrName>
                                        </p:attrNameLst>
                                      </p:cBhvr>
                                      <p:tavLst>
                                        <p:tav tm="0">
                                          <p:val>
                                            <p:strVal val="#ppt_x-.2"/>
                                          </p:val>
                                        </p:tav>
                                        <p:tav tm="100000">
                                          <p:val>
                                            <p:strVal val="#ppt_x"/>
                                          </p:val>
                                        </p:tav>
                                      </p:tavLst>
                                    </p:anim>
                                    <p:anim calcmode="lin" valueType="num">
                                      <p:cBhvr>
                                        <p:cTn id="35" dur="500" fill="hold"/>
                                        <p:tgtEl>
                                          <p:spTgt spid="2050"/>
                                        </p:tgtEl>
                                        <p:attrNameLst>
                                          <p:attrName>ppt_y</p:attrName>
                                        </p:attrNameLst>
                                      </p:cBhvr>
                                      <p:tavLst>
                                        <p:tav tm="0">
                                          <p:val>
                                            <p:strVal val="#ppt_y"/>
                                          </p:val>
                                        </p:tav>
                                        <p:tav tm="100000">
                                          <p:val>
                                            <p:strVal val="#ppt_y"/>
                                          </p:val>
                                        </p:tav>
                                      </p:tavLst>
                                    </p:anim>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linds(horizont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2050"/>
                                        </p:tgtEl>
                                      </p:cBhvr>
                                    </p:animEffect>
                                    <p:set>
                                      <p:cBhvr>
                                        <p:cTn id="46" dur="1" fill="hold">
                                          <p:stCondLst>
                                            <p:cond delay="499"/>
                                          </p:stCondLst>
                                        </p:cTn>
                                        <p:tgtEl>
                                          <p:spTgt spid="20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1" presetClass="exit" presetSubtype="0" fill="hold" nodeType="clickEffect">
                                  <p:stCondLst>
                                    <p:cond delay="0"/>
                                  </p:stCondLst>
                                  <p:childTnLst>
                                    <p:anim calcmode="discrete" valueType="str">
                                      <p:cBhvr>
                                        <p:cTn id="50" dur="1000"/>
                                        <p:tgtEl>
                                          <p:spTgt spid="2052"/>
                                        </p:tgtEl>
                                        <p:attrNameLst>
                                          <p:attrName>style.visibility</p:attrName>
                                        </p:attrNameLst>
                                      </p:cBhvr>
                                      <p:tavLst>
                                        <p:tav tm="0">
                                          <p:val>
                                            <p:strVal val="hidden"/>
                                          </p:val>
                                        </p:tav>
                                        <p:tav tm="50000">
                                          <p:val>
                                            <p:strVal val="visible"/>
                                          </p:val>
                                        </p:tav>
                                      </p:tavLst>
                                    </p:anim>
                                    <p:set>
                                      <p:cBhvr>
                                        <p:cTn id="51" dur="1" fill="hold">
                                          <p:stCondLst>
                                            <p:cond delay="999"/>
                                          </p:stCondLst>
                                        </p:cTn>
                                        <p:tgtEl>
                                          <p:spTgt spid="205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down)">
                                      <p:cBhvr>
                                        <p:cTn id="56" dur="580">
                                          <p:stCondLst>
                                            <p:cond delay="0"/>
                                          </p:stCondLst>
                                        </p:cTn>
                                        <p:tgtEl>
                                          <p:spTgt spid="3">
                                            <p:txEl>
                                              <p:pRg st="6" end="6"/>
                                            </p:txEl>
                                          </p:spTgt>
                                        </p:tgtEl>
                                      </p:cBhvr>
                                    </p:animEffect>
                                    <p:anim calcmode="lin" valueType="num">
                                      <p:cBhvr>
                                        <p:cTn id="5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6" end="6"/>
                                            </p:txEl>
                                          </p:spTgt>
                                        </p:tgtEl>
                                      </p:cBhvr>
                                      <p:to x="100000" y="60000"/>
                                    </p:animScale>
                                    <p:animScale>
                                      <p:cBhvr>
                                        <p:cTn id="63" dur="166" decel="50000">
                                          <p:stCondLst>
                                            <p:cond delay="676"/>
                                          </p:stCondLst>
                                        </p:cTn>
                                        <p:tgtEl>
                                          <p:spTgt spid="3">
                                            <p:txEl>
                                              <p:pRg st="6" end="6"/>
                                            </p:txEl>
                                          </p:spTgt>
                                        </p:tgtEl>
                                      </p:cBhvr>
                                      <p:to x="100000" y="100000"/>
                                    </p:animScale>
                                    <p:animScale>
                                      <p:cBhvr>
                                        <p:cTn id="64" dur="26">
                                          <p:stCondLst>
                                            <p:cond delay="1312"/>
                                          </p:stCondLst>
                                        </p:cTn>
                                        <p:tgtEl>
                                          <p:spTgt spid="3">
                                            <p:txEl>
                                              <p:pRg st="6" end="6"/>
                                            </p:txEl>
                                          </p:spTgt>
                                        </p:tgtEl>
                                      </p:cBhvr>
                                      <p:to x="100000" y="80000"/>
                                    </p:animScale>
                                    <p:animScale>
                                      <p:cBhvr>
                                        <p:cTn id="65" dur="166" decel="50000">
                                          <p:stCondLst>
                                            <p:cond delay="1338"/>
                                          </p:stCondLst>
                                        </p:cTn>
                                        <p:tgtEl>
                                          <p:spTgt spid="3">
                                            <p:txEl>
                                              <p:pRg st="6" end="6"/>
                                            </p:txEl>
                                          </p:spTgt>
                                        </p:tgtEl>
                                      </p:cBhvr>
                                      <p:to x="100000" y="100000"/>
                                    </p:animScale>
                                    <p:animScale>
                                      <p:cBhvr>
                                        <p:cTn id="66" dur="26">
                                          <p:stCondLst>
                                            <p:cond delay="1642"/>
                                          </p:stCondLst>
                                        </p:cTn>
                                        <p:tgtEl>
                                          <p:spTgt spid="3">
                                            <p:txEl>
                                              <p:pRg st="6" end="6"/>
                                            </p:txEl>
                                          </p:spTgt>
                                        </p:tgtEl>
                                      </p:cBhvr>
                                      <p:to x="100000" y="90000"/>
                                    </p:animScale>
                                    <p:animScale>
                                      <p:cBhvr>
                                        <p:cTn id="67" dur="166" decel="50000">
                                          <p:stCondLst>
                                            <p:cond delay="1668"/>
                                          </p:stCondLst>
                                        </p:cTn>
                                        <p:tgtEl>
                                          <p:spTgt spid="3">
                                            <p:txEl>
                                              <p:pRg st="6" end="6"/>
                                            </p:txEl>
                                          </p:spTgt>
                                        </p:tgtEl>
                                      </p:cBhvr>
                                      <p:to x="100000" y="100000"/>
                                    </p:animScale>
                                    <p:animScale>
                                      <p:cBhvr>
                                        <p:cTn id="68" dur="26">
                                          <p:stCondLst>
                                            <p:cond delay="1808"/>
                                          </p:stCondLst>
                                        </p:cTn>
                                        <p:tgtEl>
                                          <p:spTgt spid="3">
                                            <p:txEl>
                                              <p:pRg st="6" end="6"/>
                                            </p:txEl>
                                          </p:spTgt>
                                        </p:tgtEl>
                                      </p:cBhvr>
                                      <p:to x="100000" y="95000"/>
                                    </p:animScale>
                                    <p:animScale>
                                      <p:cBhvr>
                                        <p:cTn id="69" dur="166" decel="50000">
                                          <p:stCondLst>
                                            <p:cond delay="1834"/>
                                          </p:stCondLst>
                                        </p:cTn>
                                        <p:tgtEl>
                                          <p:spTgt spid="3">
                                            <p:txEl>
                                              <p:pRg st="6" end="6"/>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 presetClass="emph" presetSubtype="0" nodeType="clickEffect">
                                  <p:stCondLst>
                                    <p:cond delay="0"/>
                                  </p:stCondLst>
                                  <p:childTnLst>
                                    <p:set>
                                      <p:cBhvr override="childStyle">
                                        <p:cTn id="73" dur="indefinite"/>
                                        <p:tgtEl>
                                          <p:spTgt spid="3">
                                            <p:txEl>
                                              <p:pRg st="6" end="6"/>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(4): </a:t>
            </a:r>
            <a:endParaRPr lang="nl-NL"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Winter 1942 – 1943: </a:t>
            </a:r>
            <a:r>
              <a:rPr lang="nl-NL" dirty="0" smtClean="0"/>
              <a:t>Du verliezen bij Stalingrad</a:t>
            </a:r>
          </a:p>
          <a:p>
            <a:pPr>
              <a:buNone/>
            </a:pPr>
            <a:r>
              <a:rPr lang="nl-NL" sz="900" dirty="0" smtClean="0">
                <a:hlinkClick r:id="rId2"/>
              </a:rPr>
              <a:t>http://ineuropa.vpro.nl/programmas/36788896/afleveringen/39111650/?episode=39111650</a:t>
            </a:r>
            <a:endParaRPr lang="nl-NL" sz="900" dirty="0" smtClean="0"/>
          </a:p>
          <a:p>
            <a:pPr>
              <a:buNone/>
            </a:pPr>
            <a:r>
              <a:rPr lang="nl-NL" dirty="0" smtClean="0"/>
              <a:t> = ommekeer in de oorlog!</a:t>
            </a:r>
          </a:p>
          <a:p>
            <a:pPr>
              <a:buNone/>
            </a:pPr>
            <a:endParaRPr lang="nl-NL" dirty="0" smtClean="0"/>
          </a:p>
          <a:p>
            <a:pPr>
              <a:buNone/>
            </a:pPr>
            <a:r>
              <a:rPr lang="nl-NL" b="1" u="sng" dirty="0" smtClean="0">
                <a:solidFill>
                  <a:srgbClr val="FF0000"/>
                </a:solidFill>
              </a:rPr>
              <a:t>November / december 1943: </a:t>
            </a:r>
            <a:r>
              <a:rPr lang="nl-NL" i="1" dirty="0" smtClean="0"/>
              <a:t>‘conferentie van Teheran’ </a:t>
            </a:r>
            <a:r>
              <a:rPr lang="nl-NL" dirty="0" smtClean="0"/>
              <a:t>= (geheim) topoverleg tussen geallieerden + Russen</a:t>
            </a:r>
            <a:endParaRPr lang="nl-NL" dirty="0"/>
          </a:p>
        </p:txBody>
      </p:sp>
      <p:pic>
        <p:nvPicPr>
          <p:cNvPr id="31746" name="Picture 2" descr="Bestand:Tehran Conference, 1943.jpg">
            <a:hlinkClick r:id="rId3"/>
          </p:cNvPr>
          <p:cNvPicPr>
            <a:picLocks noChangeAspect="1" noChangeArrowheads="1"/>
          </p:cNvPicPr>
          <p:nvPr/>
        </p:nvPicPr>
        <p:blipFill>
          <a:blip r:embed="rId4" cstate="print"/>
          <a:srcRect/>
          <a:stretch>
            <a:fillRect/>
          </a:stretch>
        </p:blipFill>
        <p:spPr bwMode="auto">
          <a:xfrm>
            <a:off x="883905" y="1417638"/>
            <a:ext cx="7376190" cy="5995790"/>
          </a:xfrm>
          <a:prstGeom prst="rect">
            <a:avLst/>
          </a:prstGeom>
          <a:noFill/>
        </p:spPr>
      </p:pic>
      <p:sp>
        <p:nvSpPr>
          <p:cNvPr id="5" name="Stroomdiagram: Proces 4"/>
          <p:cNvSpPr/>
          <p:nvPr/>
        </p:nvSpPr>
        <p:spPr>
          <a:xfrm>
            <a:off x="1403648" y="692696"/>
            <a:ext cx="6336704"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err="1" smtClean="0"/>
              <a:t>Stalin</a:t>
            </a:r>
            <a:r>
              <a:rPr lang="nl-NL" dirty="0" smtClean="0"/>
              <a:t> (USSR)	    </a:t>
            </a:r>
            <a:r>
              <a:rPr lang="nl-NL" dirty="0" err="1" smtClean="0"/>
              <a:t>Roosevelt</a:t>
            </a:r>
            <a:r>
              <a:rPr lang="nl-NL" dirty="0" smtClean="0"/>
              <a:t> (USA)		   </a:t>
            </a:r>
            <a:r>
              <a:rPr lang="nl-NL" dirty="0" err="1" smtClean="0"/>
              <a:t>Churchill</a:t>
            </a:r>
            <a:r>
              <a:rPr lang="nl-NL" dirty="0" smtClean="0"/>
              <a:t> (GB)</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1746"/>
                                        </p:tgtEl>
                                        <p:attrNameLst>
                                          <p:attrName>style.visibility</p:attrName>
                                        </p:attrNameLst>
                                      </p:cBhvr>
                                      <p:to>
                                        <p:strVal val="visible"/>
                                      </p:to>
                                    </p:set>
                                    <p:anim calcmode="lin" valueType="num">
                                      <p:cBhvr additive="base">
                                        <p:cTn id="36" dur="500" fill="hold"/>
                                        <p:tgtEl>
                                          <p:spTgt spid="31746"/>
                                        </p:tgtEl>
                                        <p:attrNameLst>
                                          <p:attrName>ppt_x</p:attrName>
                                        </p:attrNameLst>
                                      </p:cBhvr>
                                      <p:tavLst>
                                        <p:tav tm="0">
                                          <p:val>
                                            <p:strVal val="#ppt_x"/>
                                          </p:val>
                                        </p:tav>
                                        <p:tav tm="100000">
                                          <p:val>
                                            <p:strVal val="#ppt_x"/>
                                          </p:val>
                                        </p:tav>
                                      </p:tavLst>
                                    </p:anim>
                                    <p:anim calcmode="lin" valueType="num">
                                      <p:cBhvr additive="base">
                                        <p:cTn id="37"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770" decel="100000"/>
                                        <p:tgtEl>
                                          <p:spTgt spid="5"/>
                                        </p:tgtEl>
                                      </p:cBhvr>
                                    </p:animEffect>
                                    <p:animScale>
                                      <p:cBhvr>
                                        <p:cTn id="43" dur="770" decel="100000"/>
                                        <p:tgtEl>
                                          <p:spTgt spid="5"/>
                                        </p:tgtEl>
                                      </p:cBhvr>
                                      <p:from x="10000" y="10000"/>
                                      <p:to x="200000" y="450000"/>
                                    </p:animScale>
                                    <p:animScale>
                                      <p:cBhvr>
                                        <p:cTn id="44" dur="1230" accel="100000" fill="hold">
                                          <p:stCondLst>
                                            <p:cond delay="770"/>
                                          </p:stCondLst>
                                        </p:cTn>
                                        <p:tgtEl>
                                          <p:spTgt spid="5"/>
                                        </p:tgtEl>
                                      </p:cBhvr>
                                      <p:from x="200000" y="450000"/>
                                      <p:to x="100000" y="100000"/>
                                    </p:animScale>
                                    <p:set>
                                      <p:cBhvr>
                                        <p:cTn id="45" dur="770" fill="hold"/>
                                        <p:tgtEl>
                                          <p:spTgt spid="5"/>
                                        </p:tgtEl>
                                        <p:attrNameLst>
                                          <p:attrName>ppt_x</p:attrName>
                                        </p:attrNameLst>
                                      </p:cBhvr>
                                      <p:to>
                                        <p:strVal val="(0.5)"/>
                                      </p:to>
                                    </p:set>
                                    <p:anim from="(0.5)" to="(#ppt_x)" calcmode="lin" valueType="num">
                                      <p:cBhvr>
                                        <p:cTn id="46" dur="1230" accel="100000" fill="hold">
                                          <p:stCondLst>
                                            <p:cond delay="770"/>
                                          </p:stCondLst>
                                        </p:cTn>
                                        <p:tgtEl>
                                          <p:spTgt spid="5"/>
                                        </p:tgtEl>
                                        <p:attrNameLst>
                                          <p:attrName>ppt_x</p:attrName>
                                        </p:attrNameLst>
                                      </p:cBhvr>
                                    </p:anim>
                                    <p:set>
                                      <p:cBhvr>
                                        <p:cTn id="47" dur="770" fill="hold"/>
                                        <p:tgtEl>
                                          <p:spTgt spid="5"/>
                                        </p:tgtEl>
                                        <p:attrNameLst>
                                          <p:attrName>ppt_y</p:attrName>
                                        </p:attrNameLst>
                                      </p:cBhvr>
                                      <p:to>
                                        <p:strVal val="(#ppt_y+0.4)"/>
                                      </p:to>
                                    </p:set>
                                    <p:anim from="(#ppt_y+0.4)" to="(#ppt_y)" calcmode="lin" valueType="num">
                                      <p:cBhvr>
                                        <p:cTn id="48" dur="1230" accel="100000" fill="hold">
                                          <p:stCondLst>
                                            <p:cond delay="770"/>
                                          </p:stCondLst>
                                        </p:cTn>
                                        <p:tgtEl>
                                          <p:spTgt spid="5"/>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37" presetClass="exit" presetSubtype="0" fill="hold" grpId="1" nodeType="clickEffect">
                                  <p:stCondLst>
                                    <p:cond delay="0"/>
                                  </p:stCondLst>
                                  <p:childTnLst>
                                    <p:animEffect transition="out" filter="fade">
                                      <p:cBhvr>
                                        <p:cTn id="52" dur="1000"/>
                                        <p:tgtEl>
                                          <p:spTgt spid="5"/>
                                        </p:tgtEl>
                                      </p:cBhvr>
                                    </p:animEffect>
                                    <p:anim calcmode="lin" valueType="num">
                                      <p:cBhvr>
                                        <p:cTn id="53" dur="1000"/>
                                        <p:tgtEl>
                                          <p:spTgt spid="5"/>
                                        </p:tgtEl>
                                        <p:attrNameLst>
                                          <p:attrName>ppt_x</p:attrName>
                                        </p:attrNameLst>
                                      </p:cBhvr>
                                      <p:tavLst>
                                        <p:tav tm="0">
                                          <p:val>
                                            <p:strVal val="ppt_x"/>
                                          </p:val>
                                        </p:tav>
                                        <p:tav tm="100000">
                                          <p:val>
                                            <p:strVal val="ppt_x"/>
                                          </p:val>
                                        </p:tav>
                                      </p:tavLst>
                                    </p:anim>
                                    <p:anim calcmode="lin" valueType="num">
                                      <p:cBhvr>
                                        <p:cTn id="54" dur="100" decel="100000"/>
                                        <p:tgtEl>
                                          <p:spTgt spid="5"/>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5"/>
                                        </p:tgtEl>
                                        <p:attrNameLst>
                                          <p:attrName>ppt_y</p:attrName>
                                        </p:attrNameLst>
                                      </p:cBhvr>
                                      <p:tavLst>
                                        <p:tav tm="0">
                                          <p:val>
                                            <p:strVal val="ppt_y"/>
                                          </p:val>
                                        </p:tav>
                                        <p:tav tm="100000">
                                          <p:val>
                                            <p:strVal val="ppt_y+1"/>
                                          </p:val>
                                        </p:tav>
                                      </p:tavLst>
                                    </p:anim>
                                    <p:set>
                                      <p:cBhvr>
                                        <p:cTn id="56" dur="1" fill="hold">
                                          <p:stCondLst>
                                            <p:cond delay="9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8" presetClass="exit" presetSubtype="0" decel="50000" fill="hold" nodeType="clickEffect">
                                  <p:stCondLst>
                                    <p:cond delay="0"/>
                                  </p:stCondLst>
                                  <p:childTnLst>
                                    <p:anim calcmode="lin" valueType="num">
                                      <p:cBhvr>
                                        <p:cTn id="60" dur="1000"/>
                                        <p:tgtEl>
                                          <p:spTgt spid="3174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61" dur="1000"/>
                                        <p:tgtEl>
                                          <p:spTgt spid="31746"/>
                                        </p:tgtEl>
                                        <p:attrNameLst>
                                          <p:attrName>ppt_x</p:attrName>
                                        </p:attrNameLst>
                                      </p:cBhvr>
                                      <p:tavLst>
                                        <p:tav tm="0">
                                          <p:val>
                                            <p:strVal val="ppt_x"/>
                                          </p:val>
                                        </p:tav>
                                        <p:tav tm="50000">
                                          <p:val>
                                            <p:fltVal val="0.95"/>
                                          </p:val>
                                        </p:tav>
                                        <p:tav tm="100000">
                                          <p:val>
                                            <p:fltVal val="-1"/>
                                          </p:val>
                                        </p:tav>
                                      </p:tavLst>
                                    </p:anim>
                                    <p:anim calcmode="lin" valueType="num">
                                      <p:cBhvr>
                                        <p:cTn id="62" dur="1000"/>
                                        <p:tgtEl>
                                          <p:spTgt spid="31746"/>
                                        </p:tgtEl>
                                        <p:attrNameLst>
                                          <p:attrName>ppt_y</p:attrName>
                                        </p:attrNameLst>
                                      </p:cBhvr>
                                      <p:tavLst>
                                        <p:tav tm="0">
                                          <p:val>
                                            <p:strVal val="ppt_y"/>
                                          </p:val>
                                        </p:tav>
                                        <p:tav tm="100000">
                                          <p:val>
                                            <p:strVal val="ppt_y"/>
                                          </p:val>
                                        </p:tav>
                                      </p:tavLst>
                                    </p:anim>
                                    <p:animEffect transition="out" filter="fade">
                                      <p:cBhvr>
                                        <p:cTn id="63" dur="1000"/>
                                        <p:tgtEl>
                                          <p:spTgt spid="31746"/>
                                        </p:tgtEl>
                                      </p:cBhvr>
                                    </p:animEffect>
                                    <p:set>
                                      <p:cBhvr>
                                        <p:cTn id="64" dur="1" fill="hold">
                                          <p:stCondLst>
                                            <p:cond delay="999"/>
                                          </p:stCondLst>
                                        </p:cTn>
                                        <p:tgtEl>
                                          <p:spTgt spid="31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Conferentie van Teheran (1943): </a:t>
            </a:r>
            <a:endParaRPr lang="nl-NL" b="1" u="sng" dirty="0"/>
          </a:p>
        </p:txBody>
      </p:sp>
      <p:sp>
        <p:nvSpPr>
          <p:cNvPr id="3" name="Tijdelijke aanduiding voor inhoud 2"/>
          <p:cNvSpPr>
            <a:spLocks noGrp="1"/>
          </p:cNvSpPr>
          <p:nvPr>
            <p:ph idx="4294967295"/>
          </p:nvPr>
        </p:nvSpPr>
        <p:spPr>
          <a:xfrm>
            <a:off x="0" y="1600200"/>
            <a:ext cx="8229600" cy="4525963"/>
          </a:xfrm>
        </p:spPr>
        <p:txBody>
          <a:bodyPr/>
          <a:lstStyle/>
          <a:p>
            <a:pPr>
              <a:buNone/>
            </a:pPr>
            <a:endParaRPr lang="nl-NL" dirty="0" smtClean="0"/>
          </a:p>
          <a:p>
            <a:pPr>
              <a:buNone/>
            </a:pPr>
            <a:endParaRPr lang="nl-NL" dirty="0" smtClean="0"/>
          </a:p>
        </p:txBody>
      </p:sp>
      <p:pic>
        <p:nvPicPr>
          <p:cNvPr id="32770" name="Picture 2" descr="http://www.rozanehmagazine.com/NoveDec05/Pic43-Tehran.jpg"/>
          <p:cNvPicPr>
            <a:picLocks noChangeAspect="1" noChangeArrowheads="1"/>
          </p:cNvPicPr>
          <p:nvPr/>
        </p:nvPicPr>
        <p:blipFill>
          <a:blip r:embed="rId2" cstate="print"/>
          <a:srcRect/>
          <a:stretch>
            <a:fillRect/>
          </a:stretch>
        </p:blipFill>
        <p:spPr bwMode="auto">
          <a:xfrm>
            <a:off x="648740" y="1628800"/>
            <a:ext cx="7883700" cy="4923290"/>
          </a:xfrm>
          <a:prstGeom prst="rect">
            <a:avLst/>
          </a:prstGeom>
          <a:noFill/>
        </p:spPr>
      </p:pic>
      <p:sp>
        <p:nvSpPr>
          <p:cNvPr id="5" name="Ovale toelichting 4"/>
          <p:cNvSpPr/>
          <p:nvPr/>
        </p:nvSpPr>
        <p:spPr>
          <a:xfrm>
            <a:off x="-252536" y="1268760"/>
            <a:ext cx="2376264" cy="1800200"/>
          </a:xfrm>
          <a:prstGeom prst="wedgeEllipseCallout">
            <a:avLst>
              <a:gd name="adj1" fmla="val 18225"/>
              <a:gd name="adj2" fmla="val 7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Jullie laten mij alleen het vuile werk opknappen. Jullie vechten niet!</a:t>
            </a:r>
            <a:endParaRPr lang="nl-NL" dirty="0"/>
          </a:p>
        </p:txBody>
      </p:sp>
      <p:sp>
        <p:nvSpPr>
          <p:cNvPr id="6" name="Ovale toelichting 5"/>
          <p:cNvSpPr/>
          <p:nvPr/>
        </p:nvSpPr>
        <p:spPr>
          <a:xfrm>
            <a:off x="4283968" y="1124744"/>
            <a:ext cx="3312368" cy="1728192"/>
          </a:xfrm>
          <a:prstGeom prst="wedgeEllipseCallout">
            <a:avLst>
              <a:gd name="adj1" fmla="val 15538"/>
              <a:gd name="adj2" fmla="val 93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Okay…</a:t>
            </a:r>
          </a:p>
          <a:p>
            <a:pPr algn="ctr"/>
            <a:r>
              <a:rPr lang="nl-NL" dirty="0" smtClean="0"/>
              <a:t>Er komt een westelijk front tegen DU in vorm van een invasie in FR.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(5): </a:t>
            </a:r>
            <a:endParaRPr lang="nl-NL"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6 juni 1944</a:t>
            </a:r>
            <a:r>
              <a:rPr lang="nl-NL" dirty="0" smtClean="0"/>
              <a:t>: </a:t>
            </a:r>
            <a:r>
              <a:rPr lang="nl-NL" dirty="0" err="1" smtClean="0"/>
              <a:t>D-Day</a:t>
            </a:r>
            <a:r>
              <a:rPr lang="nl-NL" dirty="0" smtClean="0"/>
              <a:t> (</a:t>
            </a:r>
            <a:r>
              <a:rPr lang="nl-NL" dirty="0" err="1" smtClean="0"/>
              <a:t>Decision</a:t>
            </a:r>
            <a:r>
              <a:rPr lang="nl-NL" dirty="0" smtClean="0"/>
              <a:t> </a:t>
            </a:r>
            <a:r>
              <a:rPr lang="nl-NL" dirty="0" err="1" smtClean="0"/>
              <a:t>Day</a:t>
            </a:r>
            <a:r>
              <a:rPr lang="nl-NL" dirty="0" smtClean="0"/>
              <a:t>)</a:t>
            </a:r>
          </a:p>
          <a:p>
            <a:pPr>
              <a:buNone/>
            </a:pPr>
            <a:endParaRPr lang="nl-NL" dirty="0" smtClean="0"/>
          </a:p>
          <a:p>
            <a:pPr lvl="2">
              <a:buFont typeface="Wingdings" pitchFamily="2" charset="2"/>
              <a:buChar char="à"/>
            </a:pPr>
            <a:r>
              <a:rPr lang="nl-NL" dirty="0" smtClean="0">
                <a:sym typeface="Wingdings" pitchFamily="2" charset="2"/>
              </a:rPr>
              <a:t>Geallieerde troepen landen in </a:t>
            </a:r>
            <a:r>
              <a:rPr lang="nl-NL" dirty="0" err="1" smtClean="0">
                <a:sym typeface="Wingdings" pitchFamily="2" charset="2"/>
              </a:rPr>
              <a:t>Normandie</a:t>
            </a:r>
            <a:r>
              <a:rPr lang="nl-NL" dirty="0" smtClean="0">
                <a:sym typeface="Wingdings" pitchFamily="2" charset="2"/>
              </a:rPr>
              <a:t>…</a:t>
            </a:r>
          </a:p>
          <a:p>
            <a:pPr>
              <a:buFont typeface="Wingdings" pitchFamily="2" charset="2"/>
              <a:buChar char="à"/>
            </a:pPr>
            <a:endParaRPr lang="nl-NL" dirty="0" smtClean="0">
              <a:sym typeface="Wingdings" pitchFamily="2" charset="2"/>
            </a:endParaRPr>
          </a:p>
          <a:p>
            <a:pPr>
              <a:buNone/>
            </a:pPr>
            <a:r>
              <a:rPr lang="nl-NL" dirty="0" smtClean="0">
                <a:sym typeface="Wingdings" pitchFamily="2" charset="2"/>
              </a:rPr>
              <a:t> </a:t>
            </a:r>
          </a:p>
          <a:p>
            <a:pPr>
              <a:buFont typeface="Wingdings" pitchFamily="2" charset="2"/>
              <a:buChar char="à"/>
            </a:pPr>
            <a:endParaRPr lang="nl-NL" dirty="0" smtClean="0"/>
          </a:p>
          <a:p>
            <a:pPr>
              <a:buNone/>
            </a:pPr>
            <a:endParaRPr lang="nl-NL" dirty="0" smtClean="0"/>
          </a:p>
        </p:txBody>
      </p:sp>
      <p:pic>
        <p:nvPicPr>
          <p:cNvPr id="33794" name="Picture 2" descr="http://www.deweerijs.nl/net8/geschiedenis/images/invasie.gif"/>
          <p:cNvPicPr>
            <a:picLocks noChangeAspect="1" noChangeArrowheads="1"/>
          </p:cNvPicPr>
          <p:nvPr/>
        </p:nvPicPr>
        <p:blipFill>
          <a:blip r:embed="rId2" cstate="print"/>
          <a:srcRect/>
          <a:stretch>
            <a:fillRect/>
          </a:stretch>
        </p:blipFill>
        <p:spPr bwMode="auto">
          <a:xfrm>
            <a:off x="611560" y="1196752"/>
            <a:ext cx="7344816" cy="4774130"/>
          </a:xfrm>
          <a:prstGeom prst="rect">
            <a:avLst/>
          </a:prstGeom>
          <a:noFill/>
        </p:spPr>
      </p:pic>
      <p:pic>
        <p:nvPicPr>
          <p:cNvPr id="33796" name="Picture 4" descr="http://www.deweerijs.nl/net8/geschiedenis/images/d_day_04_gross.jpg"/>
          <p:cNvPicPr>
            <a:picLocks noChangeAspect="1" noChangeArrowheads="1"/>
          </p:cNvPicPr>
          <p:nvPr/>
        </p:nvPicPr>
        <p:blipFill>
          <a:blip r:embed="rId3" cstate="print"/>
          <a:srcRect/>
          <a:stretch>
            <a:fillRect/>
          </a:stretch>
        </p:blipFill>
        <p:spPr bwMode="auto">
          <a:xfrm>
            <a:off x="611560" y="1196752"/>
            <a:ext cx="7632848" cy="50224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500" fill="hold"/>
                                        <p:tgtEl>
                                          <p:spTgt spid="3">
                                            <p:txEl>
                                              <p:pRg st="2" end="2"/>
                                            </p:txEl>
                                          </p:spTgt>
                                        </p:tgtEl>
                                        <p:attrNameLst>
                                          <p:attrName>style.color</p:attrName>
                                        </p:attrNameLst>
                                      </p:cBhvr>
                                      <p:to>
                                        <a:srgbClr val="373BD7"/>
                                      </p:to>
                                    </p:animClr>
                                    <p:animClr clrSpc="rgb" dir="cw">
                                      <p:cBhvr>
                                        <p:cTn id="21" dur="500" fill="hold"/>
                                        <p:tgtEl>
                                          <p:spTgt spid="3">
                                            <p:txEl>
                                              <p:pRg st="2" end="2"/>
                                            </p:txEl>
                                          </p:spTgt>
                                        </p:tgtEl>
                                        <p:attrNameLst>
                                          <p:attrName>fillcolor</p:attrName>
                                        </p:attrNameLst>
                                      </p:cBhvr>
                                      <p:to>
                                        <a:srgbClr val="373BD7"/>
                                      </p:to>
                                    </p:animClr>
                                    <p:set>
                                      <p:cBhvr>
                                        <p:cTn id="22" dur="500" fill="hold"/>
                                        <p:tgtEl>
                                          <p:spTgt spid="3">
                                            <p:txEl>
                                              <p:pRg st="2" end="2"/>
                                            </p:txEl>
                                          </p:spTgt>
                                        </p:tgtEl>
                                        <p:attrNameLst>
                                          <p:attrName>fill.type</p:attrName>
                                        </p:attrNameLst>
                                      </p:cBhvr>
                                      <p:to>
                                        <p:strVal val="solid"/>
                                      </p:to>
                                    </p:set>
                                    <p:anim to="1.5" calcmode="lin" valueType="num">
                                      <p:cBhvr override="childStyle">
                                        <p:cTn id="23" dur="500" fill="hold"/>
                                        <p:tgtEl>
                                          <p:spTgt spid="3">
                                            <p:txEl>
                                              <p:pRg st="2" end="2"/>
                                            </p:txEl>
                                          </p:spTgt>
                                        </p:tgtEl>
                                        <p:attrNameLst>
                                          <p:attrName>style.fontSize</p:attrName>
                                        </p:attrNameLst>
                                      </p:cBhvr>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3794"/>
                                        </p:tgtEl>
                                        <p:attrNameLst>
                                          <p:attrName>style.visibility</p:attrName>
                                        </p:attrNameLst>
                                      </p:cBhvr>
                                      <p:to>
                                        <p:strVal val="visible"/>
                                      </p:to>
                                    </p:set>
                                    <p:animEffect transition="in" filter="fade">
                                      <p:cBhvr>
                                        <p:cTn id="28" dur="2000"/>
                                        <p:tgtEl>
                                          <p:spTgt spid="33794"/>
                                        </p:tgtEl>
                                      </p:cBhvr>
                                    </p:animEffect>
                                    <p:anim calcmode="lin" valueType="num">
                                      <p:cBhvr>
                                        <p:cTn id="29" dur="2000" fill="hold"/>
                                        <p:tgtEl>
                                          <p:spTgt spid="33794"/>
                                        </p:tgtEl>
                                        <p:attrNameLst>
                                          <p:attrName>style.rotation</p:attrName>
                                        </p:attrNameLst>
                                      </p:cBhvr>
                                      <p:tavLst>
                                        <p:tav tm="0">
                                          <p:val>
                                            <p:fltVal val="720"/>
                                          </p:val>
                                        </p:tav>
                                        <p:tav tm="100000">
                                          <p:val>
                                            <p:fltVal val="0"/>
                                          </p:val>
                                        </p:tav>
                                      </p:tavLst>
                                    </p:anim>
                                    <p:anim calcmode="lin" valueType="num">
                                      <p:cBhvr>
                                        <p:cTn id="30" dur="2000" fill="hold"/>
                                        <p:tgtEl>
                                          <p:spTgt spid="33794"/>
                                        </p:tgtEl>
                                        <p:attrNameLst>
                                          <p:attrName>ppt_h</p:attrName>
                                        </p:attrNameLst>
                                      </p:cBhvr>
                                      <p:tavLst>
                                        <p:tav tm="0">
                                          <p:val>
                                            <p:fltVal val="0"/>
                                          </p:val>
                                        </p:tav>
                                        <p:tav tm="100000">
                                          <p:val>
                                            <p:strVal val="#ppt_h"/>
                                          </p:val>
                                        </p:tav>
                                      </p:tavLst>
                                    </p:anim>
                                    <p:anim calcmode="lin" valueType="num">
                                      <p:cBhvr>
                                        <p:cTn id="31" dur="2000" fill="hold"/>
                                        <p:tgtEl>
                                          <p:spTgt spid="33794"/>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33796"/>
                                        </p:tgtEl>
                                        <p:attrNameLst>
                                          <p:attrName>style.visibility</p:attrName>
                                        </p:attrNameLst>
                                      </p:cBhvr>
                                      <p:to>
                                        <p:strVal val="visible"/>
                                      </p:to>
                                    </p:set>
                                    <p:animEffect transition="in" filter="fade">
                                      <p:cBhvr>
                                        <p:cTn id="36" dur="770" decel="100000"/>
                                        <p:tgtEl>
                                          <p:spTgt spid="33796"/>
                                        </p:tgtEl>
                                      </p:cBhvr>
                                    </p:animEffect>
                                    <p:animScale>
                                      <p:cBhvr>
                                        <p:cTn id="37" dur="770" decel="100000"/>
                                        <p:tgtEl>
                                          <p:spTgt spid="33796"/>
                                        </p:tgtEl>
                                      </p:cBhvr>
                                      <p:from x="10000" y="10000"/>
                                      <p:to x="200000" y="450000"/>
                                    </p:animScale>
                                    <p:animScale>
                                      <p:cBhvr>
                                        <p:cTn id="38" dur="1230" accel="100000" fill="hold">
                                          <p:stCondLst>
                                            <p:cond delay="770"/>
                                          </p:stCondLst>
                                        </p:cTn>
                                        <p:tgtEl>
                                          <p:spTgt spid="33796"/>
                                        </p:tgtEl>
                                      </p:cBhvr>
                                      <p:from x="200000" y="450000"/>
                                      <p:to x="100000" y="100000"/>
                                    </p:animScale>
                                    <p:set>
                                      <p:cBhvr>
                                        <p:cTn id="39" dur="770" fill="hold"/>
                                        <p:tgtEl>
                                          <p:spTgt spid="33796"/>
                                        </p:tgtEl>
                                        <p:attrNameLst>
                                          <p:attrName>ppt_x</p:attrName>
                                        </p:attrNameLst>
                                      </p:cBhvr>
                                      <p:to>
                                        <p:strVal val="(0.5)"/>
                                      </p:to>
                                    </p:set>
                                    <p:anim from="(0.5)" to="(#ppt_x)" calcmode="lin" valueType="num">
                                      <p:cBhvr>
                                        <p:cTn id="40" dur="1230" accel="100000" fill="hold">
                                          <p:stCondLst>
                                            <p:cond delay="770"/>
                                          </p:stCondLst>
                                        </p:cTn>
                                        <p:tgtEl>
                                          <p:spTgt spid="33796"/>
                                        </p:tgtEl>
                                        <p:attrNameLst>
                                          <p:attrName>ppt_x</p:attrName>
                                        </p:attrNameLst>
                                      </p:cBhvr>
                                    </p:anim>
                                    <p:set>
                                      <p:cBhvr>
                                        <p:cTn id="41" dur="770" fill="hold"/>
                                        <p:tgtEl>
                                          <p:spTgt spid="33796"/>
                                        </p:tgtEl>
                                        <p:attrNameLst>
                                          <p:attrName>ppt_y</p:attrName>
                                        </p:attrNameLst>
                                      </p:cBhvr>
                                      <p:to>
                                        <p:strVal val="(#ppt_y+0.4)"/>
                                      </p:to>
                                    </p:set>
                                    <p:anim from="(#ppt_y+0.4)" to="(#ppt_y)" calcmode="lin" valueType="num">
                                      <p:cBhvr>
                                        <p:cTn id="42" dur="1230" accel="100000" fill="hold">
                                          <p:stCondLst>
                                            <p:cond delay="770"/>
                                          </p:stCondLst>
                                        </p:cTn>
                                        <p:tgtEl>
                                          <p:spTgt spid="3379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nl-NL" smtClean="0"/>
              <a:t>5 september 1944</a:t>
            </a:r>
          </a:p>
        </p:txBody>
      </p:sp>
      <p:sp>
        <p:nvSpPr>
          <p:cNvPr id="13315" name="Tijdelijke aanduiding voor inhoud 2"/>
          <p:cNvSpPr>
            <a:spLocks noGrp="1"/>
          </p:cNvSpPr>
          <p:nvPr>
            <p:ph idx="1"/>
          </p:nvPr>
        </p:nvSpPr>
        <p:spPr>
          <a:xfrm>
            <a:off x="179388" y="1844675"/>
            <a:ext cx="8964612" cy="4267200"/>
          </a:xfrm>
        </p:spPr>
        <p:txBody>
          <a:bodyPr/>
          <a:lstStyle/>
          <a:p>
            <a:pPr eaLnBrk="1" hangingPunct="1">
              <a:buFont typeface="Wingdings" pitchFamily="2" charset="2"/>
              <a:buNone/>
            </a:pPr>
            <a:endParaRPr lang="nl-NL" smtClean="0"/>
          </a:p>
          <a:p>
            <a:pPr eaLnBrk="1" hangingPunct="1">
              <a:buFont typeface="Wingdings" pitchFamily="2" charset="2"/>
              <a:buNone/>
            </a:pPr>
            <a:r>
              <a:rPr lang="nl-NL" sz="1800" i="1" smtClean="0"/>
              <a:t>	</a:t>
            </a:r>
            <a:endParaRPr lang="nl-NL" smtClean="0"/>
          </a:p>
        </p:txBody>
      </p:sp>
      <p:pic>
        <p:nvPicPr>
          <p:cNvPr id="13316" name="Picture 2" descr="http://www.niod.knaw.nl/content/beeldmateriaal/actueel/Wilhelmina%20open%20ogen.jpg"/>
          <p:cNvPicPr>
            <a:picLocks noChangeAspect="1" noChangeArrowheads="1"/>
          </p:cNvPicPr>
          <p:nvPr/>
        </p:nvPicPr>
        <p:blipFill>
          <a:blip r:embed="rId2" cstate="print"/>
          <a:srcRect/>
          <a:stretch>
            <a:fillRect/>
          </a:stretch>
        </p:blipFill>
        <p:spPr bwMode="auto">
          <a:xfrm>
            <a:off x="3333750" y="1773238"/>
            <a:ext cx="5810250" cy="4781550"/>
          </a:xfrm>
          <a:prstGeom prst="rect">
            <a:avLst/>
          </a:prstGeom>
          <a:noFill/>
          <a:ln w="9525">
            <a:noFill/>
            <a:miter lim="800000"/>
            <a:headEnd/>
            <a:tailEnd/>
          </a:ln>
        </p:spPr>
      </p:pic>
      <p:sp>
        <p:nvSpPr>
          <p:cNvPr id="5" name="Ovale toelichting 4"/>
          <p:cNvSpPr/>
          <p:nvPr/>
        </p:nvSpPr>
        <p:spPr>
          <a:xfrm>
            <a:off x="0" y="2060575"/>
            <a:ext cx="3635375" cy="4608513"/>
          </a:xfrm>
          <a:prstGeom prst="wedgeEllipseCallout">
            <a:avLst>
              <a:gd name="adj1" fmla="val 80383"/>
              <a:gd name="adj2" fmla="val -177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i="1" dirty="0"/>
          </a:p>
          <a:p>
            <a:pPr algn="ctr">
              <a:defRPr/>
            </a:pPr>
            <a:r>
              <a:rPr lang="nl-NL" sz="1400" i="1" dirty="0">
                <a:solidFill>
                  <a:srgbClr val="FFC000"/>
                </a:solidFill>
              </a:rPr>
              <a:t>RADIO ORANJE</a:t>
            </a:r>
          </a:p>
          <a:p>
            <a:pPr algn="ctr">
              <a:defRPr/>
            </a:pPr>
            <a:r>
              <a:rPr lang="nl-NL" sz="1400" i="1" dirty="0"/>
              <a:t>WILHELMINA: Leve het Vaderland! Nederland herrijst. De bevrijding is begonnen. Landgenoten. Er hangt veel af van uw rustige, ordelijke en eendrachtige houding in de komende dagen. Ik en mijn verantwoordelijke raadgevers hopen spoedig weer op vaderlandse bodem te zijn ten einde de leiding van ’s </a:t>
            </a:r>
            <a:r>
              <a:rPr lang="nl-NL" sz="1400" i="1" dirty="0" err="1"/>
              <a:t>lands</a:t>
            </a:r>
            <a:r>
              <a:rPr lang="nl-NL" sz="1400" i="1" dirty="0"/>
              <a:t> zaken weer op te nemen."</a:t>
            </a:r>
            <a:r>
              <a:rPr lang="nl-NL" sz="1400" baseline="30000" dirty="0">
                <a:hlinkClick r:id="" action="ppaction://hlinkfile"/>
              </a:rPr>
              <a:t>[10]</a:t>
            </a:r>
            <a:r>
              <a:rPr lang="nl-NL" sz="1400" dirty="0"/>
              <a:t/>
            </a:r>
            <a:br>
              <a:rPr lang="nl-NL" sz="1400" dirty="0"/>
            </a:br>
            <a:endParaRPr lang="nl-NL"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3200" dirty="0" smtClean="0"/>
              <a:t>1929: Economische wereldcrisis</a:t>
            </a:r>
            <a:br>
              <a:rPr lang="nl-NL" sz="3200" dirty="0" smtClean="0"/>
            </a:br>
            <a:r>
              <a:rPr lang="nl-NL" sz="3200" dirty="0" smtClean="0"/>
              <a:t>‘De grote depressie’ </a:t>
            </a:r>
            <a:r>
              <a:rPr lang="nl-NL" sz="3200" dirty="0" smtClean="0">
                <a:sym typeface="Wingdings" pitchFamily="2" charset="2"/>
              </a:rPr>
              <a:t></a:t>
            </a:r>
            <a:r>
              <a:rPr lang="nl-NL" sz="3200" dirty="0" smtClean="0"/>
              <a:t> opkomst van </a:t>
            </a:r>
            <a:r>
              <a:rPr lang="nl-NL" sz="3200" b="1" dirty="0" smtClean="0"/>
              <a:t>extremistische partijen</a:t>
            </a:r>
            <a:endParaRPr lang="nl-NL" sz="3200" b="1" dirty="0"/>
          </a:p>
        </p:txBody>
      </p:sp>
      <p:sp>
        <p:nvSpPr>
          <p:cNvPr id="4" name="Tijdelijke aanduiding voor inhoud 3"/>
          <p:cNvSpPr>
            <a:spLocks noGrp="1"/>
          </p:cNvSpPr>
          <p:nvPr>
            <p:ph sz="half" idx="1"/>
          </p:nvPr>
        </p:nvSpPr>
        <p:spPr/>
        <p:txBody>
          <a:bodyPr>
            <a:normAutofit fontScale="77500" lnSpcReduction="20000"/>
          </a:bodyPr>
          <a:lstStyle/>
          <a:p>
            <a:pPr>
              <a:buNone/>
            </a:pPr>
            <a:r>
              <a:rPr lang="nl-NL" dirty="0" smtClean="0"/>
              <a:t>	</a:t>
            </a:r>
          </a:p>
          <a:p>
            <a:pPr>
              <a:buNone/>
            </a:pPr>
            <a:endParaRPr lang="nl-NL" dirty="0"/>
          </a:p>
          <a:p>
            <a:pPr>
              <a:buNone/>
            </a:pPr>
            <a:r>
              <a:rPr lang="nl-NL" dirty="0" smtClean="0"/>
              <a:t>	</a:t>
            </a:r>
            <a:r>
              <a:rPr lang="nl-NL" sz="3900" dirty="0" smtClean="0"/>
              <a:t>Communisme</a:t>
            </a:r>
          </a:p>
          <a:p>
            <a:pPr>
              <a:buNone/>
            </a:pPr>
            <a:r>
              <a:rPr lang="nl-NL" dirty="0" smtClean="0"/>
              <a:t>	</a:t>
            </a:r>
            <a:r>
              <a:rPr lang="nl-NL" i="1" dirty="0" smtClean="0"/>
              <a:t>Kenmerken:</a:t>
            </a:r>
          </a:p>
          <a:p>
            <a:pPr>
              <a:buFont typeface="Courier New" pitchFamily="49" charset="0"/>
              <a:buChar char="o"/>
            </a:pPr>
            <a:r>
              <a:rPr lang="nl-NL" dirty="0" smtClean="0"/>
              <a:t>Aanhangers Karl Marx</a:t>
            </a:r>
          </a:p>
          <a:p>
            <a:pPr>
              <a:buFont typeface="Courier New" pitchFamily="49" charset="0"/>
              <a:buChar char="o"/>
            </a:pPr>
            <a:r>
              <a:rPr lang="nl-NL" dirty="0" smtClean="0"/>
              <a:t>Streven: klasseloze samenleving</a:t>
            </a:r>
          </a:p>
          <a:p>
            <a:pPr>
              <a:buFont typeface="Courier New" pitchFamily="49" charset="0"/>
              <a:buChar char="o"/>
            </a:pPr>
            <a:r>
              <a:rPr lang="nl-NL" dirty="0" smtClean="0"/>
              <a:t>Alle productiemiddelen (grond, bedrijven) van de staat. </a:t>
            </a:r>
          </a:p>
          <a:p>
            <a:pPr>
              <a:buFont typeface="Courier New" pitchFamily="49" charset="0"/>
              <a:buChar char="o"/>
            </a:pPr>
            <a:r>
              <a:rPr lang="nl-NL" dirty="0" smtClean="0"/>
              <a:t>Voorbeeld = Sovjetunie</a:t>
            </a:r>
          </a:p>
          <a:p>
            <a:pPr>
              <a:buFont typeface="Courier New" pitchFamily="49" charset="0"/>
              <a:buChar char="o"/>
            </a:pPr>
            <a:r>
              <a:rPr lang="nl-NL" dirty="0" smtClean="0"/>
              <a:t>Veel aanhangers onder arbeiders</a:t>
            </a:r>
          </a:p>
        </p:txBody>
      </p:sp>
      <p:sp>
        <p:nvSpPr>
          <p:cNvPr id="5" name="Tijdelijke aanduiding voor inhoud 4"/>
          <p:cNvSpPr>
            <a:spLocks noGrp="1"/>
          </p:cNvSpPr>
          <p:nvPr>
            <p:ph sz="half" idx="2"/>
          </p:nvPr>
        </p:nvSpPr>
        <p:spPr>
          <a:xfrm>
            <a:off x="4648200" y="1600200"/>
            <a:ext cx="4316288" cy="4525963"/>
          </a:xfrm>
        </p:spPr>
        <p:txBody>
          <a:bodyPr>
            <a:normAutofit fontScale="77500" lnSpcReduction="20000"/>
          </a:bodyPr>
          <a:lstStyle/>
          <a:p>
            <a:pPr>
              <a:buNone/>
            </a:pPr>
            <a:r>
              <a:rPr lang="nl-NL" dirty="0" smtClean="0"/>
              <a:t>	</a:t>
            </a:r>
          </a:p>
          <a:p>
            <a:pPr>
              <a:buNone/>
            </a:pPr>
            <a:endParaRPr lang="nl-NL" dirty="0"/>
          </a:p>
          <a:p>
            <a:pPr>
              <a:buNone/>
            </a:pPr>
            <a:r>
              <a:rPr lang="nl-NL" dirty="0" smtClean="0"/>
              <a:t>	</a:t>
            </a:r>
            <a:r>
              <a:rPr lang="nl-NL" sz="3900" dirty="0" smtClean="0"/>
              <a:t>Nationaalsocialisme </a:t>
            </a:r>
          </a:p>
          <a:p>
            <a:pPr>
              <a:buNone/>
            </a:pPr>
            <a:r>
              <a:rPr lang="nl-NL" dirty="0"/>
              <a:t>	</a:t>
            </a:r>
            <a:r>
              <a:rPr lang="nl-NL" i="1" dirty="0" smtClean="0"/>
              <a:t>Kenmerken:</a:t>
            </a:r>
          </a:p>
          <a:p>
            <a:pPr>
              <a:buFont typeface="Courier New" pitchFamily="49" charset="0"/>
              <a:buChar char="o"/>
            </a:pPr>
            <a:r>
              <a:rPr lang="nl-NL" dirty="0" smtClean="0"/>
              <a:t>Aanhangers Adolf </a:t>
            </a:r>
            <a:r>
              <a:rPr lang="nl-NL" dirty="0" err="1" smtClean="0"/>
              <a:t>Hitler</a:t>
            </a:r>
            <a:endParaRPr lang="nl-NL" dirty="0" smtClean="0"/>
          </a:p>
          <a:p>
            <a:pPr>
              <a:buFont typeface="Courier New" pitchFamily="49" charset="0"/>
              <a:buChar char="o"/>
            </a:pPr>
            <a:r>
              <a:rPr lang="nl-NL" dirty="0" smtClean="0"/>
              <a:t>één sterke leider</a:t>
            </a:r>
          </a:p>
          <a:p>
            <a:pPr>
              <a:buFont typeface="Courier New" pitchFamily="49" charset="0"/>
              <a:buChar char="o"/>
            </a:pPr>
            <a:r>
              <a:rPr lang="nl-NL" dirty="0" smtClean="0"/>
              <a:t>zeer nationalistisch: eigen volk eerst.</a:t>
            </a:r>
          </a:p>
          <a:p>
            <a:pPr>
              <a:buFont typeface="Courier New" pitchFamily="49" charset="0"/>
              <a:buChar char="o"/>
            </a:pPr>
            <a:r>
              <a:rPr lang="nl-NL" dirty="0" smtClean="0"/>
              <a:t>Rassenleer </a:t>
            </a:r>
            <a:r>
              <a:rPr lang="nl-NL" dirty="0" smtClean="0">
                <a:sym typeface="Wingdings" pitchFamily="2" charset="2"/>
              </a:rPr>
              <a:t> </a:t>
            </a:r>
            <a:r>
              <a:rPr lang="nl-NL" dirty="0" smtClean="0">
                <a:solidFill>
                  <a:srgbClr val="FF0000"/>
                </a:solidFill>
                <a:sym typeface="Wingdings" pitchFamily="2" charset="2"/>
              </a:rPr>
              <a:t>antisemitisme</a:t>
            </a:r>
            <a:r>
              <a:rPr lang="nl-NL" dirty="0" smtClean="0">
                <a:sym typeface="Wingdings" pitchFamily="2" charset="2"/>
              </a:rPr>
              <a:t> (</a:t>
            </a:r>
            <a:r>
              <a:rPr lang="nl-NL" dirty="0" err="1" smtClean="0">
                <a:sym typeface="Wingdings" pitchFamily="2" charset="2"/>
              </a:rPr>
              <a:t>jodenhaat</a:t>
            </a:r>
            <a:r>
              <a:rPr lang="nl-NL" dirty="0" smtClean="0">
                <a:sym typeface="Wingdings" pitchFamily="2" charset="2"/>
              </a:rPr>
              <a:t>)</a:t>
            </a:r>
          </a:p>
          <a:p>
            <a:pPr>
              <a:buFont typeface="Courier New" pitchFamily="49" charset="0"/>
              <a:buChar char="o"/>
            </a:pPr>
            <a:r>
              <a:rPr lang="nl-NL" dirty="0" smtClean="0">
                <a:sym typeface="Wingdings" pitchFamily="2" charset="2"/>
              </a:rPr>
              <a:t>Veel aanhangers onder middenstanders, boeren en hoger personeel. </a:t>
            </a:r>
            <a:endParaRPr lang="nl-NL" dirty="0" smtClean="0"/>
          </a:p>
          <a:p>
            <a:pPr>
              <a:buNone/>
            </a:pPr>
            <a:endParaRPr lang="nl-NL" dirty="0"/>
          </a:p>
        </p:txBody>
      </p:sp>
      <p:sp>
        <p:nvSpPr>
          <p:cNvPr id="6" name="PIJL-LINKS en -RECHTS 5"/>
          <p:cNvSpPr/>
          <p:nvPr/>
        </p:nvSpPr>
        <p:spPr>
          <a:xfrm>
            <a:off x="3347864" y="5797304"/>
            <a:ext cx="2296272" cy="10606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Hekel aan elkaar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normAutofit fontScale="90000"/>
          </a:bodyPr>
          <a:lstStyle/>
          <a:p>
            <a:pPr eaLnBrk="1" hangingPunct="1"/>
            <a:r>
              <a:rPr lang="nl-NL" smtClean="0"/>
              <a:t>September 1944: </a:t>
            </a:r>
            <a:br>
              <a:rPr lang="nl-NL" smtClean="0"/>
            </a:br>
            <a:r>
              <a:rPr lang="nl-NL" smtClean="0"/>
              <a:t>Operatie </a:t>
            </a:r>
            <a:r>
              <a:rPr lang="nl-NL" b="1" u="sng" smtClean="0"/>
              <a:t>Market Garden</a:t>
            </a:r>
          </a:p>
        </p:txBody>
      </p:sp>
      <p:sp>
        <p:nvSpPr>
          <p:cNvPr id="3" name="Tijdelijke aanduiding voor inhoud 2"/>
          <p:cNvSpPr>
            <a:spLocks noGrp="1"/>
          </p:cNvSpPr>
          <p:nvPr>
            <p:ph idx="1"/>
          </p:nvPr>
        </p:nvSpPr>
        <p:spPr/>
        <p:txBody>
          <a:bodyPr/>
          <a:lstStyle/>
          <a:p>
            <a:pPr eaLnBrk="1" hangingPunct="1"/>
            <a:r>
              <a:rPr lang="nl-NL" b="1" u="sng" smtClean="0"/>
              <a:t>Luchtlandingsoperatie</a:t>
            </a:r>
            <a:r>
              <a:rPr lang="nl-NL" smtClean="0"/>
              <a:t> van de geallieerden (VS, GB, POL) om Nederland te bevrijden van de Duitsers. </a:t>
            </a:r>
          </a:p>
          <a:p>
            <a:pPr eaLnBrk="1" hangingPunct="1"/>
            <a:r>
              <a:rPr lang="nl-NL" smtClean="0"/>
              <a:t>Uitkomst van deze operatie: mislukt! </a:t>
            </a:r>
            <a:r>
              <a:rPr lang="nl-NL" smtClean="0">
                <a:sym typeface="Wingdings" pitchFamily="2" charset="2"/>
              </a:rPr>
              <a:t> Duitsers handhaafden het gebied boven de rivieren. </a:t>
            </a:r>
            <a:endParaRPr lang="nl-NL" smtClean="0"/>
          </a:p>
          <a:p>
            <a:pPr eaLnBrk="1" hangingPunct="1">
              <a:buFont typeface="Wingdings" pitchFamily="2" charset="2"/>
              <a:buNone/>
            </a:pPr>
            <a:endParaRPr lang="nl-NL" smtClean="0"/>
          </a:p>
          <a:p>
            <a:pPr eaLnBrk="1" hangingPunct="1"/>
            <a:endParaRPr lang="nl-NL" smtClean="0"/>
          </a:p>
        </p:txBody>
      </p:sp>
      <p:pic>
        <p:nvPicPr>
          <p:cNvPr id="34818" name="Picture 2" descr="Bestand:Waves of paratroops land in Holland.jpg">
            <a:hlinkClick r:id="rId2"/>
          </p:cNvPr>
          <p:cNvPicPr>
            <a:picLocks noChangeAspect="1" noChangeArrowheads="1"/>
          </p:cNvPicPr>
          <p:nvPr/>
        </p:nvPicPr>
        <p:blipFill>
          <a:blip r:embed="rId3" cstate="print"/>
          <a:srcRect/>
          <a:stretch>
            <a:fillRect/>
          </a:stretch>
        </p:blipFill>
        <p:spPr bwMode="auto">
          <a:xfrm>
            <a:off x="827088" y="404813"/>
            <a:ext cx="7277100" cy="5715000"/>
          </a:xfrm>
          <a:prstGeom prst="rect">
            <a:avLst/>
          </a:prstGeom>
          <a:noFill/>
          <a:ln w="9525">
            <a:noFill/>
            <a:miter lim="800000"/>
            <a:headEnd/>
            <a:tailEnd/>
          </a:ln>
        </p:spPr>
      </p:pic>
      <p:pic>
        <p:nvPicPr>
          <p:cNvPr id="34820" name="Picture 4" descr="http://upload.wikimedia.org/wikipedia/commons/9/9b/Marketgarden_nederlands.png"/>
          <p:cNvPicPr>
            <a:picLocks noChangeAspect="1" noChangeArrowheads="1"/>
          </p:cNvPicPr>
          <p:nvPr/>
        </p:nvPicPr>
        <p:blipFill>
          <a:blip r:embed="rId4" cstate="print"/>
          <a:srcRect/>
          <a:stretch>
            <a:fillRect/>
          </a:stretch>
        </p:blipFill>
        <p:spPr bwMode="auto">
          <a:xfrm>
            <a:off x="1979613" y="0"/>
            <a:ext cx="5184775" cy="7094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500" fill="hold"/>
                                        <p:tgtEl>
                                          <p:spTgt spid="34820"/>
                                        </p:tgtEl>
                                        <p:attrNameLst>
                                          <p:attrName>ppt_x</p:attrName>
                                        </p:attrNameLst>
                                      </p:cBhvr>
                                      <p:tavLst>
                                        <p:tav tm="0">
                                          <p:val>
                                            <p:strVal val="#ppt_x"/>
                                          </p:val>
                                        </p:tav>
                                        <p:tav tm="100000">
                                          <p:val>
                                            <p:strVal val="#ppt_x"/>
                                          </p:val>
                                        </p:tav>
                                      </p:tavLst>
                                    </p:anim>
                                    <p:anim calcmode="lin" valueType="num">
                                      <p:cBhvr additive="base">
                                        <p:cTn id="14"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34820"/>
                                        </p:tgtEl>
                                      </p:cBhvr>
                                    </p:animEffect>
                                    <p:set>
                                      <p:cBhvr>
                                        <p:cTn id="19" dur="1" fill="hold">
                                          <p:stCondLst>
                                            <p:cond delay="499"/>
                                          </p:stCondLst>
                                        </p:cTn>
                                        <p:tgtEl>
                                          <p:spTgt spid="3482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818"/>
                                        </p:tgtEl>
                                        <p:attrNameLst>
                                          <p:attrName>style.visibility</p:attrName>
                                        </p:attrNameLst>
                                      </p:cBhvr>
                                      <p:to>
                                        <p:strVal val="visible"/>
                                      </p:to>
                                    </p:set>
                                    <p:anim calcmode="lin" valueType="num">
                                      <p:cBhvr additive="base">
                                        <p:cTn id="24" dur="500" fill="hold"/>
                                        <p:tgtEl>
                                          <p:spTgt spid="34818"/>
                                        </p:tgtEl>
                                        <p:attrNameLst>
                                          <p:attrName>ppt_x</p:attrName>
                                        </p:attrNameLst>
                                      </p:cBhvr>
                                      <p:tavLst>
                                        <p:tav tm="0">
                                          <p:val>
                                            <p:strVal val="#ppt_x"/>
                                          </p:val>
                                        </p:tav>
                                        <p:tav tm="100000">
                                          <p:val>
                                            <p:strVal val="#ppt_x"/>
                                          </p:val>
                                        </p:tav>
                                      </p:tavLst>
                                    </p:anim>
                                    <p:anim calcmode="lin" valueType="num">
                                      <p:cBhvr additive="base">
                                        <p:cTn id="25"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34818"/>
                                        </p:tgtEl>
                                      </p:cBhvr>
                                    </p:animEffect>
                                    <p:set>
                                      <p:cBhvr>
                                        <p:cTn id="30" dur="1" fill="hold">
                                          <p:stCondLst>
                                            <p:cond delay="499"/>
                                          </p:stCondLst>
                                        </p:cTn>
                                        <p:tgtEl>
                                          <p:spTgt spid="348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(6): </a:t>
            </a:r>
            <a:endParaRPr lang="nl-NL" dirty="0"/>
          </a:p>
        </p:txBody>
      </p:sp>
      <p:sp>
        <p:nvSpPr>
          <p:cNvPr id="3" name="Tijdelijke aanduiding voor inhoud 2"/>
          <p:cNvSpPr>
            <a:spLocks noGrp="1"/>
          </p:cNvSpPr>
          <p:nvPr>
            <p:ph idx="1"/>
          </p:nvPr>
        </p:nvSpPr>
        <p:spPr/>
        <p:txBody>
          <a:bodyPr>
            <a:normAutofit fontScale="85000" lnSpcReduction="10000"/>
          </a:bodyPr>
          <a:lstStyle/>
          <a:p>
            <a:pPr>
              <a:buNone/>
            </a:pPr>
            <a:r>
              <a:rPr lang="nl-NL" b="1" u="sng" dirty="0" smtClean="0">
                <a:solidFill>
                  <a:srgbClr val="FF0000"/>
                </a:solidFill>
              </a:rPr>
              <a:t>Begin 1945: </a:t>
            </a:r>
            <a:r>
              <a:rPr lang="nl-NL" dirty="0" smtClean="0"/>
              <a:t>Geallieerden en Russen trekken DU binnen. </a:t>
            </a:r>
          </a:p>
          <a:p>
            <a:pPr>
              <a:buNone/>
            </a:pPr>
            <a:r>
              <a:rPr lang="nl-NL" b="1" u="sng" dirty="0" smtClean="0">
                <a:solidFill>
                  <a:srgbClr val="FF0000"/>
                </a:solidFill>
              </a:rPr>
              <a:t>30 april 1945: </a:t>
            </a:r>
            <a:r>
              <a:rPr lang="nl-NL" dirty="0" err="1" smtClean="0"/>
              <a:t>Hitler</a:t>
            </a:r>
            <a:r>
              <a:rPr lang="nl-NL" dirty="0" smtClean="0"/>
              <a:t> pleegt zelfmoord in zijn bunker in Berlijn. </a:t>
            </a:r>
            <a:r>
              <a:rPr lang="nl-NL" sz="1400" dirty="0" smtClean="0">
                <a:hlinkClick r:id="rId2"/>
              </a:rPr>
              <a:t>http://www.youtube.com/watch?v=QLmnTOQ2YpM</a:t>
            </a:r>
            <a:endParaRPr lang="nl-NL" sz="1400" dirty="0" smtClean="0"/>
          </a:p>
          <a:p>
            <a:pPr>
              <a:buNone/>
            </a:pPr>
            <a:r>
              <a:rPr lang="nl-NL" b="1" u="sng" dirty="0" smtClean="0">
                <a:solidFill>
                  <a:srgbClr val="FF0000"/>
                </a:solidFill>
              </a:rPr>
              <a:t>Augustus 1945: </a:t>
            </a:r>
            <a:r>
              <a:rPr lang="nl-NL" dirty="0" smtClean="0"/>
              <a:t>Japanse steden </a:t>
            </a:r>
            <a:r>
              <a:rPr lang="nl-NL" dirty="0" err="1" smtClean="0"/>
              <a:t>Hiroshima</a:t>
            </a:r>
            <a:r>
              <a:rPr lang="nl-NL" dirty="0" smtClean="0"/>
              <a:t> en </a:t>
            </a:r>
            <a:r>
              <a:rPr lang="nl-NL" dirty="0" err="1" smtClean="0"/>
              <a:t>Nagasaki</a:t>
            </a:r>
            <a:r>
              <a:rPr lang="nl-NL" dirty="0" smtClean="0"/>
              <a:t> worden door de VS met atoombom gebombardeerd. </a:t>
            </a:r>
            <a:r>
              <a:rPr lang="nl-NL" dirty="0" smtClean="0">
                <a:hlinkClick r:id="rId3"/>
              </a:rPr>
              <a:t>http://teleblik.nl/media/1086416</a:t>
            </a:r>
            <a:endParaRPr lang="nl-NL" dirty="0" smtClean="0"/>
          </a:p>
          <a:p>
            <a:pPr>
              <a:buNone/>
            </a:pPr>
            <a:endParaRPr lang="nl-NL" dirty="0" smtClean="0"/>
          </a:p>
          <a:p>
            <a:pPr>
              <a:buNone/>
            </a:pPr>
            <a:r>
              <a:rPr lang="nl-NL" dirty="0" smtClean="0"/>
              <a:t>		Daarna Japanse overgave….</a:t>
            </a:r>
          </a:p>
          <a:p>
            <a:pPr>
              <a:buNone/>
            </a:pPr>
            <a:endParaRPr lang="nl-NL" dirty="0" smtClean="0"/>
          </a:p>
          <a:p>
            <a:pPr>
              <a:buNone/>
            </a:pPr>
            <a:r>
              <a:rPr lang="nl-NL" dirty="0" smtClean="0"/>
              <a:t>			</a:t>
            </a:r>
            <a:r>
              <a:rPr lang="nl-NL" b="1" u="sng" dirty="0" smtClean="0">
                <a:solidFill>
                  <a:srgbClr val="FF0000"/>
                </a:solidFill>
              </a:rPr>
              <a:t>De Tweede Wereldoorlog is voorbij. </a:t>
            </a:r>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4" end="4"/>
                                            </p:txEl>
                                          </p:spTgt>
                                        </p:tgtEl>
                                        <p:attrNameLst>
                                          <p:attrName>ppt_w</p:attrName>
                                        </p:attrNameLst>
                                      </p:cBhvr>
                                    </p:anim>
                                    <p:anim by="(#ppt_w*0.50)" calcmode="lin" valueType="num">
                                      <p:cBhvr>
                                        <p:cTn id="26" dur="500" decel="50000" autoRev="1" fill="hold">
                                          <p:stCondLst>
                                            <p:cond delay="0"/>
                                          </p:stCondLst>
                                        </p:cTn>
                                        <p:tgtEl>
                                          <p:spTgt spid="3">
                                            <p:txEl>
                                              <p:pRg st="4" end="4"/>
                                            </p:txEl>
                                          </p:spTgt>
                                        </p:tgtEl>
                                        <p:attrNameLst>
                                          <p:attrName>ppt_x</p:attrName>
                                        </p:attrNameLst>
                                      </p:cBhvr>
                                    </p:anim>
                                    <p:anim from="(-#ppt_h/2)" to="(#ppt_y)" calcmode="lin" valueType="num">
                                      <p:cBhvr>
                                        <p:cTn id="27" dur="1000" fill="hold">
                                          <p:stCondLst>
                                            <p:cond delay="0"/>
                                          </p:stCondLst>
                                        </p:cTn>
                                        <p:tgtEl>
                                          <p:spTgt spid="3">
                                            <p:txEl>
                                              <p:pRg st="4" end="4"/>
                                            </p:txEl>
                                          </p:spTgt>
                                        </p:tgtEl>
                                        <p:attrNameLst>
                                          <p:attrName>ppt_y</p:attrName>
                                        </p:attrNameLst>
                                      </p:cBhvr>
                                    </p:anim>
                                    <p:animRot by="21600000">
                                      <p:cBhvr>
                                        <p:cTn id="28" dur="1000" fill="hold">
                                          <p:stCondLst>
                                            <p:cond delay="0"/>
                                          </p:stCondLst>
                                        </p:cTn>
                                        <p:tgtEl>
                                          <p:spTgt spid="3">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3">
                                            <p:txEl>
                                              <p:pRg st="6" end="6"/>
                                            </p:txEl>
                                          </p:spTgt>
                                        </p:tgtEl>
                                        <p:attrNameLst>
                                          <p:attrName>ppt_x</p:attrName>
                                          <p:attrName>ppt_y</p:attrName>
                                        </p:attrNameLst>
                                      </p:cBhvr>
                                    </p:animMotion>
                                    <p:animRot by="1500000">
                                      <p:cBhvr>
                                        <p:cTn id="42" dur="125" fill="hold">
                                          <p:stCondLst>
                                            <p:cond delay="0"/>
                                          </p:stCondLst>
                                        </p:cTn>
                                        <p:tgtEl>
                                          <p:spTgt spid="3">
                                            <p:txEl>
                                              <p:pRg st="6" end="6"/>
                                            </p:txEl>
                                          </p:spTgt>
                                        </p:tgtEl>
                                        <p:attrNameLst>
                                          <p:attrName>r</p:attrName>
                                        </p:attrNameLst>
                                      </p:cBhvr>
                                    </p:animRot>
                                    <p:animRot by="-1500000">
                                      <p:cBhvr>
                                        <p:cTn id="43" dur="125" fill="hold">
                                          <p:stCondLst>
                                            <p:cond delay="125"/>
                                          </p:stCondLst>
                                        </p:cTn>
                                        <p:tgtEl>
                                          <p:spTgt spid="3">
                                            <p:txEl>
                                              <p:pRg st="6" end="6"/>
                                            </p:txEl>
                                          </p:spTgt>
                                        </p:tgtEl>
                                        <p:attrNameLst>
                                          <p:attrName>r</p:attrName>
                                        </p:attrNameLst>
                                      </p:cBhvr>
                                    </p:animRot>
                                    <p:animRot by="-1500000">
                                      <p:cBhvr>
                                        <p:cTn id="44" dur="125" fill="hold">
                                          <p:stCondLst>
                                            <p:cond delay="250"/>
                                          </p:stCondLst>
                                        </p:cTn>
                                        <p:tgtEl>
                                          <p:spTgt spid="3">
                                            <p:txEl>
                                              <p:pRg st="6" end="6"/>
                                            </p:txEl>
                                          </p:spTgt>
                                        </p:tgtEl>
                                        <p:attrNameLst>
                                          <p:attrName>r</p:attrName>
                                        </p:attrNameLst>
                                      </p:cBhvr>
                                    </p:animRot>
                                    <p:animRot by="1500000">
                                      <p:cBhvr>
                                        <p:cTn id="45"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b="1" u="sng" dirty="0" smtClean="0"/>
              <a:t>Einde van WO II: vreugde en groot verdriet</a:t>
            </a:r>
            <a:endParaRPr lang="nl-NL" b="1" u="sng" dirty="0"/>
          </a:p>
        </p:txBody>
      </p:sp>
      <p:sp>
        <p:nvSpPr>
          <p:cNvPr id="3" name="Tijdelijke aanduiding voor inhoud 2"/>
          <p:cNvSpPr>
            <a:spLocks noGrp="1"/>
          </p:cNvSpPr>
          <p:nvPr>
            <p:ph idx="1"/>
          </p:nvPr>
        </p:nvSpPr>
        <p:spPr/>
        <p:txBody>
          <a:bodyPr/>
          <a:lstStyle/>
          <a:p>
            <a:r>
              <a:rPr lang="nl-NL" dirty="0" smtClean="0"/>
              <a:t>	Meer dan 50 miljoen mensen omgekomen 	(soldaten + burgers)</a:t>
            </a:r>
          </a:p>
          <a:p>
            <a:pPr>
              <a:buNone/>
            </a:pPr>
            <a:endParaRPr lang="nl-NL" dirty="0" smtClean="0"/>
          </a:p>
          <a:p>
            <a:r>
              <a:rPr lang="nl-NL" dirty="0" smtClean="0"/>
              <a:t>	Concentratiekampen + 	vernietigingskampen werden ontdekt (met 	name in het oosten van Europa)</a:t>
            </a:r>
            <a:endParaRPr lang="nl-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Systematiek van de </a:t>
            </a:r>
            <a:r>
              <a:rPr lang="nl-NL" dirty="0" err="1" smtClean="0"/>
              <a:t>jodenvervolging</a:t>
            </a:r>
            <a:endParaRPr lang="nl-NL" dirty="0"/>
          </a:p>
        </p:txBody>
      </p:sp>
      <p:sp>
        <p:nvSpPr>
          <p:cNvPr id="3" name="Tijdelijke aanduiding voor inhoud 2"/>
          <p:cNvSpPr>
            <a:spLocks noGrp="1"/>
          </p:cNvSpPr>
          <p:nvPr>
            <p:ph idx="1"/>
          </p:nvPr>
        </p:nvSpPr>
        <p:spPr/>
        <p:txBody>
          <a:bodyPr/>
          <a:lstStyle/>
          <a:p>
            <a:pPr marL="514350" indent="-514350">
              <a:buAutoNum type="arabicPeriod"/>
            </a:pPr>
            <a:r>
              <a:rPr lang="nl-NL" dirty="0" smtClean="0"/>
              <a:t>Wettelijke buitensluiting van joden </a:t>
            </a:r>
            <a:r>
              <a:rPr lang="nl-NL" dirty="0" smtClean="0">
                <a:sym typeface="Wingdings" pitchFamily="2" charset="2"/>
              </a:rPr>
              <a:t>(</a:t>
            </a:r>
            <a:r>
              <a:rPr lang="nl-NL" dirty="0" err="1" smtClean="0">
                <a:sym typeface="Wingdings" pitchFamily="2" charset="2"/>
              </a:rPr>
              <a:t>Neurenbergerwetten</a:t>
            </a:r>
            <a:r>
              <a:rPr lang="nl-NL" dirty="0" smtClean="0">
                <a:sym typeface="Wingdings" pitchFamily="2" charset="2"/>
              </a:rPr>
              <a:t> 1935)</a:t>
            </a:r>
          </a:p>
          <a:p>
            <a:pPr marL="514350" indent="-514350">
              <a:buAutoNum type="arabicPeriod"/>
            </a:pPr>
            <a:r>
              <a:rPr lang="nl-NL" dirty="0" smtClean="0">
                <a:sym typeface="Wingdings" pitchFamily="2" charset="2"/>
              </a:rPr>
              <a:t>Terreur tegen joden  openbare mishandeling en pesterijen</a:t>
            </a:r>
          </a:p>
          <a:p>
            <a:pPr marL="514350" indent="-514350">
              <a:buAutoNum type="arabicPeriod"/>
            </a:pPr>
            <a:r>
              <a:rPr lang="nl-NL" dirty="0" smtClean="0">
                <a:sym typeface="Wingdings" pitchFamily="2" charset="2"/>
              </a:rPr>
              <a:t>Vervolgingen  verplicht in getto’s wonen</a:t>
            </a:r>
          </a:p>
          <a:p>
            <a:pPr marL="514350" indent="-514350">
              <a:buAutoNum type="arabicPeriod"/>
            </a:pPr>
            <a:r>
              <a:rPr lang="nl-NL" dirty="0" smtClean="0">
                <a:sym typeface="Wingdings" pitchFamily="2" charset="2"/>
              </a:rPr>
              <a:t>Genocide = volkerenmoord (massamoord onder de joden d.m.v. gaskamers e.d.</a:t>
            </a:r>
          </a:p>
        </p:txBody>
      </p:sp>
      <p:pic>
        <p:nvPicPr>
          <p:cNvPr id="1026" name="Picture 2" descr="File:Neurenberger Rassenwetten NL.JPG">
            <a:hlinkClick r:id="rId2"/>
          </p:cNvPr>
          <p:cNvPicPr>
            <a:picLocks noChangeAspect="1" noChangeArrowheads="1"/>
          </p:cNvPicPr>
          <p:nvPr/>
        </p:nvPicPr>
        <p:blipFill>
          <a:blip r:embed="rId3" cstate="print"/>
          <a:srcRect/>
          <a:stretch>
            <a:fillRect/>
          </a:stretch>
        </p:blipFill>
        <p:spPr bwMode="auto">
          <a:xfrm>
            <a:off x="611560" y="1268760"/>
            <a:ext cx="7620000" cy="5343526"/>
          </a:xfrm>
          <a:prstGeom prst="rect">
            <a:avLst/>
          </a:prstGeom>
          <a:noFill/>
        </p:spPr>
      </p:pic>
      <p:sp>
        <p:nvSpPr>
          <p:cNvPr id="6" name="Rechthoek 5"/>
          <p:cNvSpPr/>
          <p:nvPr/>
        </p:nvSpPr>
        <p:spPr>
          <a:xfrm>
            <a:off x="1547664" y="2564904"/>
            <a:ext cx="5760640"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t>1) De </a:t>
            </a:r>
            <a:r>
              <a:rPr lang="nl-NL" sz="1600" b="1" i="1" dirty="0" smtClean="0"/>
              <a:t>Burgerschapswet</a:t>
            </a:r>
            <a:r>
              <a:rPr lang="nl-NL" sz="1600" b="1" dirty="0" smtClean="0"/>
              <a:t> </a:t>
            </a:r>
            <a:r>
              <a:rPr lang="nl-NL" sz="1600" dirty="0" smtClean="0"/>
              <a:t>gaf regels rond het Duitse staatsburgerschap en bepaalde wie Duitser was en wie niet. Duitser was hij/zij die Duits bloed had, en die door zijn daden het vaderland diende.</a:t>
            </a:r>
          </a:p>
          <a:p>
            <a:r>
              <a:rPr lang="nl-NL" sz="1600" dirty="0" smtClean="0"/>
              <a:t>2) De </a:t>
            </a:r>
            <a:r>
              <a:rPr lang="nl-NL" sz="1600" b="1" i="1" dirty="0" smtClean="0"/>
              <a:t>Wet ter Bescherming van het Duitse Bloed en de Duitse Eer</a:t>
            </a:r>
            <a:r>
              <a:rPr lang="nl-NL" sz="1600" b="1" dirty="0" smtClean="0"/>
              <a:t> </a:t>
            </a:r>
            <a:r>
              <a:rPr lang="nl-NL" sz="1600" dirty="0" smtClean="0"/>
              <a:t>verbood alle seksuele relaties, huwelijken, tussen Duitsers en niet-Duitsers. Bestaande huwelijken bleven geldig.</a:t>
            </a:r>
          </a:p>
          <a:p>
            <a:r>
              <a:rPr lang="nl-NL" sz="1600" dirty="0" smtClean="0"/>
              <a:t>3) De </a:t>
            </a:r>
            <a:r>
              <a:rPr lang="nl-NL" sz="1600" b="1" i="1" dirty="0" smtClean="0"/>
              <a:t>Wet ter Bescherming van de Genetische Gezondheid</a:t>
            </a:r>
            <a:r>
              <a:rPr lang="nl-NL" sz="1600" b="1" dirty="0" smtClean="0"/>
              <a:t> </a:t>
            </a:r>
            <a:r>
              <a:rPr lang="nl-NL" sz="1600" dirty="0" smtClean="0"/>
              <a:t>was een wet die bepaalde dat koppels die wilden trouwen een medisch onderzoek moesten ondergaan om te zien of ze genetisch geschikte kinderen konden voortbrengen. </a:t>
            </a:r>
          </a:p>
          <a:p>
            <a:endParaRPr lang="nl-NL" sz="1200" dirty="0"/>
          </a:p>
        </p:txBody>
      </p:sp>
      <p:sp>
        <p:nvSpPr>
          <p:cNvPr id="7" name="Rechthoek 6"/>
          <p:cNvSpPr/>
          <p:nvPr/>
        </p:nvSpPr>
        <p:spPr>
          <a:xfrm>
            <a:off x="467544" y="5733256"/>
            <a:ext cx="4572000" cy="923330"/>
          </a:xfrm>
          <a:prstGeom prst="rect">
            <a:avLst/>
          </a:prstGeom>
        </p:spPr>
        <p:txBody>
          <a:bodyPr>
            <a:spAutoFit/>
          </a:bodyPr>
          <a:lstStyle/>
          <a:p>
            <a:r>
              <a:rPr lang="nl-NL" dirty="0" smtClean="0">
                <a:hlinkClick r:id="rId4"/>
              </a:rPr>
              <a:t>http://deoorlog.nps.nl/page/mappen/780307/Neurenberger%20rassenwetten?afl=1&amp;d=780305</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Holocaust of </a:t>
            </a:r>
            <a:r>
              <a:rPr lang="nl-NL" dirty="0" err="1" smtClean="0"/>
              <a:t>Shoa</a:t>
            </a:r>
            <a:endParaRPr lang="nl-NL" dirty="0"/>
          </a:p>
        </p:txBody>
      </p:sp>
      <p:sp>
        <p:nvSpPr>
          <p:cNvPr id="4" name="Tijdelijke aanduiding voor inhoud 3"/>
          <p:cNvSpPr>
            <a:spLocks noGrp="1"/>
          </p:cNvSpPr>
          <p:nvPr>
            <p:ph sz="half" idx="1"/>
          </p:nvPr>
        </p:nvSpPr>
        <p:spPr>
          <a:xfrm>
            <a:off x="457200" y="1600201"/>
            <a:ext cx="4038600" cy="1468760"/>
          </a:xfrm>
        </p:spPr>
        <p:txBody>
          <a:bodyPr/>
          <a:lstStyle/>
          <a:p>
            <a:pPr>
              <a:buNone/>
            </a:pPr>
            <a:r>
              <a:rPr lang="nl-NL" dirty="0" smtClean="0"/>
              <a:t>	Holocaust = Grieks woord voor ‘brandoffer’</a:t>
            </a:r>
            <a:endParaRPr lang="nl-NL" dirty="0"/>
          </a:p>
        </p:txBody>
      </p:sp>
      <p:sp>
        <p:nvSpPr>
          <p:cNvPr id="5" name="Tijdelijke aanduiding voor inhoud 4"/>
          <p:cNvSpPr>
            <a:spLocks noGrp="1"/>
          </p:cNvSpPr>
          <p:nvPr>
            <p:ph sz="half" idx="2"/>
          </p:nvPr>
        </p:nvSpPr>
        <p:spPr>
          <a:xfrm>
            <a:off x="4648200" y="1600201"/>
            <a:ext cx="4038600" cy="1612776"/>
          </a:xfrm>
        </p:spPr>
        <p:txBody>
          <a:bodyPr/>
          <a:lstStyle/>
          <a:p>
            <a:pPr>
              <a:buNone/>
            </a:pPr>
            <a:r>
              <a:rPr lang="nl-NL" dirty="0" smtClean="0"/>
              <a:t>	</a:t>
            </a:r>
            <a:r>
              <a:rPr lang="nl-NL" dirty="0" err="1" smtClean="0"/>
              <a:t>Shoa</a:t>
            </a:r>
            <a:r>
              <a:rPr lang="nl-NL" dirty="0" smtClean="0"/>
              <a:t> is Jiddisch (een joodse taal) voor ‘vernietiging’</a:t>
            </a:r>
          </a:p>
          <a:p>
            <a:pPr>
              <a:buNone/>
            </a:pPr>
            <a:endParaRPr lang="nl-NL" dirty="0" smtClean="0"/>
          </a:p>
          <a:p>
            <a:pPr>
              <a:buNone/>
            </a:pPr>
            <a:endParaRPr lang="nl-NL" dirty="0"/>
          </a:p>
        </p:txBody>
      </p:sp>
      <p:sp>
        <p:nvSpPr>
          <p:cNvPr id="6" name="Stroomdiagram: Ponsband 5"/>
          <p:cNvSpPr/>
          <p:nvPr/>
        </p:nvSpPr>
        <p:spPr>
          <a:xfrm>
            <a:off x="1115616" y="3573016"/>
            <a:ext cx="6912768" cy="1944216"/>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De Nazi’s gebruikten hiervoor het woord ‘Endlösung’ (eindoplossing). Zij zagen de joden als een probleem en dat werd ‘</a:t>
            </a:r>
            <a:r>
              <a:rPr lang="nl-NL" dirty="0" err="1" smtClean="0">
                <a:solidFill>
                  <a:schemeClr val="tx1"/>
                </a:solidFill>
              </a:rPr>
              <a:t>jodenprobleem</a:t>
            </a:r>
            <a:r>
              <a:rPr lang="nl-NL" dirty="0" smtClean="0">
                <a:solidFill>
                  <a:schemeClr val="tx1"/>
                </a:solidFill>
              </a:rPr>
              <a:t>’ of het ‘</a:t>
            </a:r>
            <a:r>
              <a:rPr lang="nl-NL" dirty="0" err="1" smtClean="0">
                <a:solidFill>
                  <a:schemeClr val="tx1"/>
                </a:solidFill>
              </a:rPr>
              <a:t>jodenvraagstuk</a:t>
            </a:r>
            <a:r>
              <a:rPr lang="nl-NL" dirty="0" smtClean="0">
                <a:solidFill>
                  <a:schemeClr val="tx1"/>
                </a:solidFill>
              </a:rPr>
              <a:t>’ genoemd. </a:t>
            </a:r>
            <a:endParaRPr lang="nl-NL"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Hoe konden al die Duitsers toch in </a:t>
            </a:r>
            <a:r>
              <a:rPr lang="nl-NL" dirty="0" err="1" smtClean="0"/>
              <a:t>Hitler’s</a:t>
            </a:r>
            <a:r>
              <a:rPr lang="nl-NL" dirty="0" smtClean="0"/>
              <a:t> ideeën geloven? </a:t>
            </a:r>
            <a:endParaRPr lang="nl-NL" dirty="0"/>
          </a:p>
        </p:txBody>
      </p:sp>
      <p:sp>
        <p:nvSpPr>
          <p:cNvPr id="3" name="Tijdelijke aanduiding voor inhoud 2"/>
          <p:cNvSpPr>
            <a:spLocks noGrp="1"/>
          </p:cNvSpPr>
          <p:nvPr>
            <p:ph idx="1"/>
          </p:nvPr>
        </p:nvSpPr>
        <p:spPr/>
        <p:txBody>
          <a:bodyPr>
            <a:normAutofit fontScale="92500" lnSpcReduction="20000"/>
          </a:bodyPr>
          <a:lstStyle/>
          <a:p>
            <a:pPr>
              <a:buNone/>
            </a:pPr>
            <a:r>
              <a:rPr lang="nl-NL" dirty="0" smtClean="0"/>
              <a:t>		</a:t>
            </a:r>
          </a:p>
          <a:p>
            <a:pPr>
              <a:buNone/>
            </a:pPr>
            <a:endParaRPr lang="nl-NL" dirty="0" smtClean="0"/>
          </a:p>
          <a:p>
            <a:pPr>
              <a:buNone/>
            </a:pPr>
            <a:endParaRPr lang="nl-NL" dirty="0" smtClean="0"/>
          </a:p>
          <a:p>
            <a:pPr>
              <a:buNone/>
            </a:pPr>
            <a:r>
              <a:rPr lang="nl-NL" dirty="0" smtClean="0"/>
              <a:t>				</a:t>
            </a:r>
            <a:r>
              <a:rPr lang="nl-NL" sz="4400" b="1" u="sng" dirty="0" smtClean="0"/>
              <a:t>Propaganda</a:t>
            </a:r>
          </a:p>
          <a:p>
            <a:pPr>
              <a:buNone/>
            </a:pPr>
            <a:endParaRPr lang="nl-NL" dirty="0" smtClean="0"/>
          </a:p>
          <a:p>
            <a:pPr>
              <a:buNone/>
            </a:pPr>
            <a:endParaRPr lang="nl-NL" dirty="0" smtClean="0"/>
          </a:p>
          <a:p>
            <a:pPr>
              <a:buNone/>
            </a:pPr>
            <a:r>
              <a:rPr lang="nl-NL" dirty="0" smtClean="0"/>
              <a:t>	</a:t>
            </a:r>
            <a:r>
              <a:rPr lang="nl-NL" i="1" dirty="0" smtClean="0"/>
              <a:t>De </a:t>
            </a:r>
            <a:r>
              <a:rPr lang="nl-NL" i="1" u="sng" dirty="0" smtClean="0"/>
              <a:t>publieke opinie </a:t>
            </a:r>
            <a:r>
              <a:rPr lang="nl-NL" i="1" dirty="0" smtClean="0"/>
              <a:t>beïnvloedden door de opvattingen van de partij / leider te verspreidden door middel van communicatiemiddelen</a:t>
            </a:r>
          </a:p>
        </p:txBody>
      </p:sp>
      <p:sp>
        <p:nvSpPr>
          <p:cNvPr id="4" name="Ovale toelichting 3"/>
          <p:cNvSpPr/>
          <p:nvPr/>
        </p:nvSpPr>
        <p:spPr>
          <a:xfrm>
            <a:off x="971600" y="2060848"/>
            <a:ext cx="2016224" cy="1872208"/>
          </a:xfrm>
          <a:prstGeom prst="wedgeEllipseCallout">
            <a:avLst>
              <a:gd name="adj1" fmla="val 8619"/>
              <a:gd name="adj2" fmla="val 84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algemene gedachte / mening van een natie</a:t>
            </a:r>
            <a:endParaRPr lang="nl-NL" dirty="0"/>
          </a:p>
        </p:txBody>
      </p:sp>
      <p:pic>
        <p:nvPicPr>
          <p:cNvPr id="2050" name="Picture 2" descr="File:Bundesarchiv Bild 102-17049, Joseph Goebbels spricht.jpg">
            <a:hlinkClick r:id="rId2"/>
          </p:cNvPr>
          <p:cNvPicPr>
            <a:picLocks noChangeAspect="1" noChangeArrowheads="1"/>
          </p:cNvPicPr>
          <p:nvPr/>
        </p:nvPicPr>
        <p:blipFill>
          <a:blip r:embed="rId3" cstate="print"/>
          <a:srcRect/>
          <a:stretch>
            <a:fillRect/>
          </a:stretch>
        </p:blipFill>
        <p:spPr bwMode="auto">
          <a:xfrm>
            <a:off x="6444208" y="836712"/>
            <a:ext cx="2432122" cy="3482752"/>
          </a:xfrm>
          <a:prstGeom prst="rect">
            <a:avLst/>
          </a:prstGeom>
          <a:noFill/>
        </p:spPr>
      </p:pic>
      <p:sp>
        <p:nvSpPr>
          <p:cNvPr id="6" name="Ovale toelichting 5"/>
          <p:cNvSpPr/>
          <p:nvPr/>
        </p:nvSpPr>
        <p:spPr>
          <a:xfrm>
            <a:off x="3851920" y="1556792"/>
            <a:ext cx="2376264" cy="1296144"/>
          </a:xfrm>
          <a:prstGeom prst="wedgeEllipseCallout">
            <a:avLst>
              <a:gd name="adj1" fmla="val 106290"/>
              <a:gd name="adj2" fmla="val -48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Ik ben </a:t>
            </a:r>
            <a:r>
              <a:rPr lang="nl-NL" dirty="0" err="1" smtClean="0"/>
              <a:t>Goebbels</a:t>
            </a:r>
            <a:r>
              <a:rPr lang="nl-NL" dirty="0" smtClean="0"/>
              <a:t>, minister van propaganda</a:t>
            </a:r>
            <a:endParaRPr lang="nl-NL" dirty="0"/>
          </a:p>
        </p:txBody>
      </p:sp>
      <p:sp>
        <p:nvSpPr>
          <p:cNvPr id="7" name="Rechthoek 6"/>
          <p:cNvSpPr/>
          <p:nvPr/>
        </p:nvSpPr>
        <p:spPr>
          <a:xfrm>
            <a:off x="467544" y="5805264"/>
            <a:ext cx="4572000" cy="646331"/>
          </a:xfrm>
          <a:prstGeom prst="rect">
            <a:avLst/>
          </a:prstGeom>
        </p:spPr>
        <p:txBody>
          <a:bodyPr>
            <a:spAutoFit/>
          </a:bodyPr>
          <a:lstStyle/>
          <a:p>
            <a:r>
              <a:rPr lang="nl-NL" dirty="0" smtClean="0">
                <a:hlinkClick r:id="rId4"/>
              </a:rPr>
              <a:t>http://www.youtube.com/watch?v=WN79ti93NBY</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900" decel="100000" fill="hold"/>
                                        <p:tgtEl>
                                          <p:spTgt spid="20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28" name="AutoShape 4"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0" name="AutoShape 6"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2" name="AutoShape 8"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4" name="Picture 10" descr="https://encrypted-tbn2.gstatic.com/images?q=tbn:ANd9GcQCLgdNX-2Pukmtmjgstz2DL5LFiemhqYrZUPSDkqU60xK0qxlh">
            <a:hlinkClick r:id="rId3"/>
          </p:cNvPr>
          <p:cNvPicPr>
            <a:picLocks noChangeAspect="1" noChangeArrowheads="1"/>
          </p:cNvPicPr>
          <p:nvPr/>
        </p:nvPicPr>
        <p:blipFill>
          <a:blip r:embed="rId4" cstate="print"/>
          <a:srcRect/>
          <a:stretch>
            <a:fillRect/>
          </a:stretch>
        </p:blipFill>
        <p:spPr bwMode="auto">
          <a:xfrm>
            <a:off x="251520" y="404664"/>
            <a:ext cx="3971925" cy="5867401"/>
          </a:xfrm>
          <a:prstGeom prst="rect">
            <a:avLst/>
          </a:prstGeom>
          <a:noFill/>
        </p:spPr>
      </p:pic>
      <p:pic>
        <p:nvPicPr>
          <p:cNvPr id="1036" name="Picture 12" descr="https://ushmm.org/museum/press/kits/propaganda/images/prop_9.jpg">
            <a:hlinkClick r:id="rId5"/>
          </p:cNvPr>
          <p:cNvPicPr>
            <a:picLocks noChangeAspect="1" noChangeArrowheads="1"/>
          </p:cNvPicPr>
          <p:nvPr/>
        </p:nvPicPr>
        <p:blipFill>
          <a:blip r:embed="rId6" cstate="print"/>
          <a:srcRect/>
          <a:stretch>
            <a:fillRect/>
          </a:stretch>
        </p:blipFill>
        <p:spPr bwMode="auto">
          <a:xfrm>
            <a:off x="4572000" y="476672"/>
            <a:ext cx="4010025" cy="5867401"/>
          </a:xfrm>
          <a:prstGeom prst="rect">
            <a:avLst/>
          </a:prstGeom>
          <a:noFill/>
        </p:spPr>
      </p:pic>
      <p:sp>
        <p:nvSpPr>
          <p:cNvPr id="8" name="Rechthoek 7"/>
          <p:cNvSpPr/>
          <p:nvPr/>
        </p:nvSpPr>
        <p:spPr>
          <a:xfrm>
            <a:off x="5436096" y="260648"/>
            <a:ext cx="29523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Hij is de schuldige aan de oorlog</a:t>
            </a:r>
            <a:endParaRPr lang="nl-NL" dirty="0"/>
          </a:p>
        </p:txBody>
      </p:sp>
      <p:sp>
        <p:nvSpPr>
          <p:cNvPr id="9" name="Rechthoek 8"/>
          <p:cNvSpPr/>
          <p:nvPr/>
        </p:nvSpPr>
        <p:spPr>
          <a:xfrm>
            <a:off x="971600" y="0"/>
            <a:ext cx="2592288"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arbeider kiest de frontsoldaat </a:t>
            </a:r>
            <a:r>
              <a:rPr lang="nl-NL" dirty="0" err="1" smtClean="0"/>
              <a:t>Hitler</a:t>
            </a:r>
            <a:endParaRPr lang="nl-N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39"/>
          <p:cNvPicPr>
            <a:picLocks noChangeAspect="1" noChangeArrowheads="1"/>
          </p:cNvPicPr>
          <p:nvPr/>
        </p:nvPicPr>
        <p:blipFill>
          <a:blip r:embed="rId2" cstate="print"/>
          <a:srcRect/>
          <a:stretch>
            <a:fillRect/>
          </a:stretch>
        </p:blipFill>
        <p:spPr bwMode="auto">
          <a:xfrm>
            <a:off x="0" y="0"/>
            <a:ext cx="5276850" cy="6986588"/>
          </a:xfrm>
          <a:prstGeom prst="rect">
            <a:avLst/>
          </a:prstGeom>
          <a:noFill/>
        </p:spPr>
      </p:pic>
      <p:sp>
        <p:nvSpPr>
          <p:cNvPr id="3078" name="Text Box 6"/>
          <p:cNvSpPr txBox="1">
            <a:spLocks noChangeArrowheads="1"/>
          </p:cNvSpPr>
          <p:nvPr/>
        </p:nvSpPr>
        <p:spPr bwMode="auto">
          <a:xfrm>
            <a:off x="5580063" y="857250"/>
            <a:ext cx="3240087" cy="366713"/>
          </a:xfrm>
          <a:prstGeom prst="rect">
            <a:avLst/>
          </a:prstGeom>
          <a:noFill/>
          <a:ln w="9525">
            <a:noFill/>
            <a:miter lim="800000"/>
            <a:headEnd/>
            <a:tailEnd/>
          </a:ln>
          <a:effectLst/>
        </p:spPr>
        <p:txBody>
          <a:bodyPr>
            <a:spAutoFit/>
          </a:bodyPr>
          <a:lstStyle/>
          <a:p>
            <a:endParaRPr lang="nl-NL"/>
          </a:p>
        </p:txBody>
      </p:sp>
      <p:sp>
        <p:nvSpPr>
          <p:cNvPr id="3079" name="Rectangle 7"/>
          <p:cNvSpPr>
            <a:spLocks noChangeArrowheads="1"/>
          </p:cNvSpPr>
          <p:nvPr/>
        </p:nvSpPr>
        <p:spPr bwMode="auto">
          <a:xfrm>
            <a:off x="5435600" y="476250"/>
            <a:ext cx="3457575" cy="316865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Lustige eter: </a:t>
            </a:r>
          </a:p>
          <a:p>
            <a:pPr algn="ctr"/>
            <a:r>
              <a:rPr lang="nl-NL" sz="2400"/>
              <a:t>De één eet de ander, de </a:t>
            </a:r>
          </a:p>
          <a:p>
            <a:pPr algn="ctr"/>
            <a:r>
              <a:rPr lang="nl-NL" sz="2400"/>
              <a:t>Jood eet ze allemaal..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nazi_propaganda"/>
          <p:cNvPicPr>
            <a:picLocks noChangeAspect="1" noChangeArrowheads="1"/>
          </p:cNvPicPr>
          <p:nvPr/>
        </p:nvPicPr>
        <p:blipFill>
          <a:blip r:embed="rId2" cstate="print"/>
          <a:srcRect/>
          <a:stretch>
            <a:fillRect/>
          </a:stretch>
        </p:blipFill>
        <p:spPr bwMode="auto">
          <a:xfrm>
            <a:off x="3492500" y="188913"/>
            <a:ext cx="5341938" cy="6326187"/>
          </a:xfrm>
          <a:prstGeom prst="rect">
            <a:avLst/>
          </a:prstGeom>
          <a:noFill/>
        </p:spPr>
      </p:pic>
      <p:sp>
        <p:nvSpPr>
          <p:cNvPr id="5126" name="Rectangle 6"/>
          <p:cNvSpPr>
            <a:spLocks noChangeArrowheads="1"/>
          </p:cNvSpPr>
          <p:nvPr/>
        </p:nvSpPr>
        <p:spPr bwMode="auto">
          <a:xfrm>
            <a:off x="250825" y="1268413"/>
            <a:ext cx="2951163" cy="4371975"/>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Ziektekiemen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Nazi propaganda photo depicts friendship between an "/>
          <p:cNvPicPr>
            <a:picLocks noChangeAspect="1" noChangeArrowheads="1"/>
          </p:cNvPicPr>
          <p:nvPr/>
        </p:nvPicPr>
        <p:blipFill>
          <a:blip r:embed="rId2" cstate="print"/>
          <a:srcRect/>
          <a:stretch>
            <a:fillRect/>
          </a:stretch>
        </p:blipFill>
        <p:spPr bwMode="auto">
          <a:xfrm>
            <a:off x="395288" y="404813"/>
            <a:ext cx="7920037" cy="5624512"/>
          </a:xfrm>
          <a:prstGeom prst="rect">
            <a:avLst/>
          </a:prstGeom>
          <a:noFill/>
        </p:spPr>
      </p:pic>
      <p:sp>
        <p:nvSpPr>
          <p:cNvPr id="6150" name="Rectangle 6"/>
          <p:cNvSpPr>
            <a:spLocks noChangeArrowheads="1"/>
          </p:cNvSpPr>
          <p:nvPr/>
        </p:nvSpPr>
        <p:spPr bwMode="auto">
          <a:xfrm>
            <a:off x="4932363" y="4005263"/>
            <a:ext cx="3779837" cy="129540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Het resultaat:</a:t>
            </a:r>
          </a:p>
          <a:p>
            <a:pPr algn="ctr"/>
            <a:r>
              <a:rPr lang="nl-NL" sz="2400"/>
              <a:t>Een verlies van raciale trots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Hitler</a:t>
            </a:r>
            <a:r>
              <a:rPr lang="nl-NL" dirty="0" smtClean="0"/>
              <a:t> komt op een democratisch manier aan de macht</a:t>
            </a:r>
            <a:endParaRPr lang="nl-NL" dirty="0"/>
          </a:p>
        </p:txBody>
      </p:sp>
      <p:sp>
        <p:nvSpPr>
          <p:cNvPr id="4" name="Tijdelijke aanduiding voor inhoud 3"/>
          <p:cNvSpPr>
            <a:spLocks noGrp="1"/>
          </p:cNvSpPr>
          <p:nvPr>
            <p:ph idx="1"/>
          </p:nvPr>
        </p:nvSpPr>
        <p:spPr>
          <a:xfrm>
            <a:off x="457200" y="1600200"/>
            <a:ext cx="8229600" cy="4781128"/>
          </a:xfrm>
        </p:spPr>
        <p:txBody>
          <a:bodyPr/>
          <a:lstStyle/>
          <a:p>
            <a:r>
              <a:rPr lang="nl-NL" dirty="0" smtClean="0"/>
              <a:t>NSDAP verkiezingen: 44 % van de stemmen</a:t>
            </a:r>
          </a:p>
          <a:p>
            <a:r>
              <a:rPr lang="nl-NL" dirty="0"/>
              <a:t>1933: Rijksdag in brand (Marinus van der Lubbe</a:t>
            </a:r>
            <a:r>
              <a:rPr lang="nl-NL" dirty="0" smtClean="0"/>
              <a:t>)</a:t>
            </a:r>
          </a:p>
          <a:p>
            <a:r>
              <a:rPr lang="nl-NL" dirty="0" smtClean="0"/>
              <a:t>NSDAP / Hitler zet andere partijen</a:t>
            </a:r>
          </a:p>
          <a:p>
            <a:pPr>
              <a:buNone/>
            </a:pPr>
            <a:r>
              <a:rPr lang="nl-NL" dirty="0" smtClean="0"/>
              <a:t>	onder druk. </a:t>
            </a:r>
          </a:p>
          <a:p>
            <a:r>
              <a:rPr lang="nl-NL" dirty="0" smtClean="0"/>
              <a:t>Parlement geeft Hitler </a:t>
            </a:r>
            <a:r>
              <a:rPr lang="nl-NL" dirty="0" smtClean="0"/>
              <a:t>volmacht</a:t>
            </a:r>
          </a:p>
          <a:p>
            <a:pPr marL="0" indent="0">
              <a:buNone/>
            </a:pPr>
            <a:r>
              <a:rPr lang="nl-NL" dirty="0"/>
              <a:t>	</a:t>
            </a:r>
            <a:r>
              <a:rPr lang="nl-NL" dirty="0" smtClean="0"/>
              <a:t>(</a:t>
            </a:r>
            <a:r>
              <a:rPr lang="nl-NL" i="1" dirty="0" smtClean="0"/>
              <a:t>conservatieve partijen in het parlement</a:t>
            </a:r>
            <a:r>
              <a:rPr lang="nl-NL" dirty="0" smtClean="0"/>
              <a:t>)</a:t>
            </a:r>
            <a:endParaRPr lang="nl-NL" dirty="0" smtClean="0"/>
          </a:p>
          <a:p>
            <a:pPr>
              <a:buNone/>
            </a:pPr>
            <a:endParaRPr lang="nl-NL" dirty="0"/>
          </a:p>
        </p:txBody>
      </p:sp>
      <p:pic>
        <p:nvPicPr>
          <p:cNvPr id="1026" name="Picture 2" descr="http://socialhistory.org/bwsa/sites/socialhistory.org.bwsa/files/bios/lubbe.jpg">
            <a:hlinkClick r:id="rId2"/>
          </p:cNvPr>
          <p:cNvPicPr>
            <a:picLocks noChangeAspect="1" noChangeArrowheads="1"/>
          </p:cNvPicPr>
          <p:nvPr/>
        </p:nvPicPr>
        <p:blipFill>
          <a:blip r:embed="rId3" cstate="print"/>
          <a:srcRect/>
          <a:stretch>
            <a:fillRect/>
          </a:stretch>
        </p:blipFill>
        <p:spPr bwMode="auto">
          <a:xfrm>
            <a:off x="6858000" y="2564904"/>
            <a:ext cx="1905000" cy="2571751"/>
          </a:xfrm>
          <a:prstGeom prst="rect">
            <a:avLst/>
          </a:prstGeom>
          <a:noFill/>
        </p:spPr>
      </p:pic>
      <p:sp>
        <p:nvSpPr>
          <p:cNvPr id="6" name="Rechthoek 5"/>
          <p:cNvSpPr/>
          <p:nvPr/>
        </p:nvSpPr>
        <p:spPr>
          <a:xfrm>
            <a:off x="2286000" y="2799512"/>
            <a:ext cx="4572000" cy="261610"/>
          </a:xfrm>
          <a:prstGeom prst="rect">
            <a:avLst/>
          </a:prstGeom>
        </p:spPr>
        <p:txBody>
          <a:bodyPr>
            <a:spAutoFit/>
          </a:bodyPr>
          <a:lstStyle/>
          <a:p>
            <a:r>
              <a:rPr lang="nl-NL" sz="1050" dirty="0" smtClean="0">
                <a:hlinkClick r:id="rId4"/>
              </a:rPr>
              <a:t>http://www.youtube.com/watch?v=YDtUpPXsqvU</a:t>
            </a:r>
            <a:endParaRPr lang="nl-NL" sz="10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fontScale="92500"/>
          </a:bodyPr>
          <a:lstStyle/>
          <a:p>
            <a:pPr marL="0" indent="0">
              <a:buNone/>
            </a:pPr>
            <a:r>
              <a:rPr lang="nl-NL" i="1" dirty="0"/>
              <a:t>Gebruik </a:t>
            </a:r>
            <a:r>
              <a:rPr lang="nl-NL" i="1" dirty="0" smtClean="0"/>
              <a:t>de bron in de volgende dia.</a:t>
            </a:r>
            <a:endParaRPr lang="nl-NL" i="1" dirty="0"/>
          </a:p>
          <a:p>
            <a:pPr marL="0" indent="0">
              <a:buNone/>
            </a:pPr>
            <a:r>
              <a:rPr lang="nl-NL" dirty="0"/>
              <a:t>Tekenaar Karl Arnold geeft hier een mening weer over de </a:t>
            </a:r>
            <a:r>
              <a:rPr lang="nl-NL" dirty="0" smtClean="0"/>
              <a:t>komende Rijksdagverkiezing</a:t>
            </a:r>
            <a:r>
              <a:rPr lang="nl-NL" dirty="0"/>
              <a:t>.</a:t>
            </a:r>
          </a:p>
          <a:p>
            <a:pPr marL="0" indent="0">
              <a:buNone/>
            </a:pPr>
            <a:r>
              <a:rPr lang="nl-NL" dirty="0" smtClean="0"/>
              <a:t>Licht </a:t>
            </a:r>
            <a:r>
              <a:rPr lang="nl-NL" dirty="0"/>
              <a:t>deze prent toe door aan te geven:</a:t>
            </a:r>
          </a:p>
          <a:p>
            <a:r>
              <a:rPr lang="nl-NL" dirty="0" smtClean="0"/>
              <a:t>met </a:t>
            </a:r>
            <a:r>
              <a:rPr lang="nl-NL" dirty="0"/>
              <a:t>een verwijzing naar de bron welke mening over de verkiezing </a:t>
            </a:r>
            <a:r>
              <a:rPr lang="nl-NL" dirty="0" smtClean="0"/>
              <a:t>de tekenaar </a:t>
            </a:r>
            <a:r>
              <a:rPr lang="nl-NL" dirty="0"/>
              <a:t>hier weergeeft en</a:t>
            </a:r>
          </a:p>
          <a:p>
            <a:r>
              <a:rPr lang="nl-NL" dirty="0" smtClean="0"/>
              <a:t>welk </a:t>
            </a:r>
            <a:r>
              <a:rPr lang="nl-NL" dirty="0"/>
              <a:t>verband er bestaat tussen de Rijksdagbrand en de situatie </a:t>
            </a:r>
            <a:r>
              <a:rPr lang="nl-NL" dirty="0" smtClean="0"/>
              <a:t>die Arnold </a:t>
            </a:r>
            <a:r>
              <a:rPr lang="nl-NL" dirty="0"/>
              <a:t>hier afbeeldt.</a:t>
            </a:r>
          </a:p>
        </p:txBody>
      </p:sp>
    </p:spTree>
    <p:extLst>
      <p:ext uri="{BB962C8B-B14F-4D97-AF65-F5344CB8AC3E}">
        <p14:creationId xmlns:p14="http://schemas.microsoft.com/office/powerpoint/2010/main" val="299681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2126" y="620688"/>
            <a:ext cx="4443674" cy="6237312"/>
          </a:xfrm>
        </p:spPr>
        <p:txBody>
          <a:bodyPr>
            <a:normAutofit/>
          </a:bodyPr>
          <a:lstStyle/>
          <a:p>
            <a:pPr marL="0" indent="0">
              <a:buNone/>
            </a:pPr>
            <a:r>
              <a:rPr lang="nl-NL" sz="1400" b="1" dirty="0"/>
              <a:t>bron </a:t>
            </a:r>
            <a:endParaRPr lang="nl-NL" sz="1400" b="1" dirty="0" smtClean="0"/>
          </a:p>
          <a:p>
            <a:pPr marL="0" indent="0">
              <a:buNone/>
            </a:pPr>
            <a:r>
              <a:rPr lang="nl-NL" sz="1400" dirty="0" smtClean="0"/>
              <a:t>Kort </a:t>
            </a:r>
            <a:r>
              <a:rPr lang="nl-NL" sz="1400" dirty="0"/>
              <a:t>na de benoeming van Adolf Hitler tot rijkskanselier worden er voor maart </a:t>
            </a:r>
            <a:r>
              <a:rPr lang="nl-NL" sz="1400" dirty="0" smtClean="0"/>
              <a:t>1933 nieuwe </a:t>
            </a:r>
            <a:r>
              <a:rPr lang="nl-NL" sz="1400" dirty="0"/>
              <a:t>verkiezingen uitgeschreven. Twee weken voor die verkiezingen </a:t>
            </a:r>
            <a:r>
              <a:rPr lang="nl-NL" sz="1400" dirty="0" smtClean="0"/>
              <a:t>verschijnt deze </a:t>
            </a:r>
            <a:r>
              <a:rPr lang="nl-NL" sz="1400" dirty="0"/>
              <a:t>prent van Karl Arnold in het Duitse weekblad </a:t>
            </a:r>
            <a:r>
              <a:rPr lang="nl-NL" sz="1400" i="1" dirty="0" err="1"/>
              <a:t>Simplicissimus</a:t>
            </a:r>
            <a:r>
              <a:rPr lang="nl-NL" sz="1400" dirty="0" smtClean="0"/>
              <a:t>:</a:t>
            </a:r>
          </a:p>
          <a:p>
            <a:pPr marL="0" indent="0">
              <a:buNone/>
            </a:pPr>
            <a:endParaRPr lang="nl-NL" sz="1400" dirty="0"/>
          </a:p>
          <a:p>
            <a:pPr marL="0" indent="0">
              <a:buNone/>
            </a:pPr>
            <a:r>
              <a:rPr lang="nl-NL" sz="1400" dirty="0"/>
              <a:t>Titel</a:t>
            </a:r>
          </a:p>
          <a:p>
            <a:pPr marL="0" indent="0">
              <a:buNone/>
            </a:pPr>
            <a:r>
              <a:rPr lang="de-DE" sz="1400" dirty="0"/>
              <a:t>"Antreten zum letzten freien und gleichen Bürgerrecht!"</a:t>
            </a:r>
          </a:p>
          <a:p>
            <a:pPr marL="0" indent="0">
              <a:buNone/>
            </a:pPr>
            <a:r>
              <a:rPr lang="nl-NL" sz="1400" dirty="0"/>
              <a:t>Vertaling: Treed aan voor het laatste vrije burgerrecht dat geldt voor iedereen!</a:t>
            </a:r>
          </a:p>
          <a:p>
            <a:pPr marL="0" indent="0">
              <a:buNone/>
            </a:pPr>
            <a:r>
              <a:rPr lang="nl-NL" sz="1400" dirty="0"/>
              <a:t>Onderschrift</a:t>
            </a:r>
          </a:p>
          <a:p>
            <a:pPr marL="0" indent="0">
              <a:buNone/>
            </a:pPr>
            <a:r>
              <a:rPr lang="de-DE" sz="1400" dirty="0"/>
              <a:t>"Die neueste Reichstagswahl findet gleich nach Aschermittwoch statt, jedoch </a:t>
            </a:r>
            <a:r>
              <a:rPr lang="de-DE" sz="1400" dirty="0" smtClean="0"/>
              <a:t>ist ein </a:t>
            </a:r>
            <a:r>
              <a:rPr lang="de-DE" sz="1400" dirty="0"/>
              <a:t>kleines Maskenzeichen sehr erwünscht."</a:t>
            </a:r>
          </a:p>
          <a:p>
            <a:pPr marL="0" indent="0">
              <a:buNone/>
            </a:pPr>
            <a:r>
              <a:rPr lang="nl-NL" sz="1400" dirty="0"/>
              <a:t>Vertaling: Hoewel de nieuwste verkiezing voor de Rijksdag direct na </a:t>
            </a:r>
            <a:r>
              <a:rPr lang="nl-NL" sz="1400" dirty="0" smtClean="0"/>
              <a:t>Aswoensdag plaatsvindt</a:t>
            </a:r>
            <a:r>
              <a:rPr lang="nl-NL" sz="1400" dirty="0"/>
              <a:t>, is toch een klein maskertje zeer gewenst.</a:t>
            </a:r>
          </a:p>
          <a:p>
            <a:pPr marL="0" indent="0">
              <a:buNone/>
            </a:pPr>
            <a:r>
              <a:rPr lang="nl-NL" sz="1400" dirty="0"/>
              <a:t>Toelichting:</a:t>
            </a:r>
          </a:p>
          <a:p>
            <a:pPr marL="0" indent="0">
              <a:buNone/>
            </a:pPr>
            <a:r>
              <a:rPr lang="nl-NL" sz="1400" dirty="0"/>
              <a:t>Aswoensdag valt in 1933 vier dagen voor de verkiezingen. Het is de dag </a:t>
            </a:r>
            <a:r>
              <a:rPr lang="nl-NL" sz="1400" dirty="0" smtClean="0"/>
              <a:t>na carnaval </a:t>
            </a:r>
            <a:r>
              <a:rPr lang="nl-NL" sz="1400" dirty="0"/>
              <a:t>en luidt het begin in van een </a:t>
            </a:r>
            <a:r>
              <a:rPr lang="nl-NL" sz="1400" dirty="0" smtClean="0"/>
              <a:t>vastenperiode. In </a:t>
            </a:r>
            <a:r>
              <a:rPr lang="nl-NL" sz="1400" dirty="0"/>
              <a:t>het midden staan </a:t>
            </a:r>
            <a:r>
              <a:rPr lang="nl-NL" sz="1400" dirty="0" smtClean="0"/>
              <a:t>stembussen. De </a:t>
            </a:r>
            <a:r>
              <a:rPr lang="nl-NL" sz="1400" dirty="0"/>
              <a:t>figuur linksonder draagt een politiepet.</a:t>
            </a:r>
          </a:p>
        </p:txBody>
      </p:sp>
      <p:sp>
        <p:nvSpPr>
          <p:cNvPr id="6" name="Tijdelijke aanduiding voor inhoud 5"/>
          <p:cNvSpPr>
            <a:spLocks noGrp="1"/>
          </p:cNvSpPr>
          <p:nvPr>
            <p:ph sz="half" idx="2"/>
          </p:nvPr>
        </p:nvSpPr>
        <p:spPr/>
        <p:txBody>
          <a:bodyPr>
            <a:normAutofit/>
          </a:bodyPr>
          <a:lstStyle/>
          <a:p>
            <a:endParaRPr lang="nl-NL"/>
          </a:p>
        </p:txBody>
      </p:sp>
      <p:pic>
        <p:nvPicPr>
          <p:cNvPr id="4" name="Afbeelding 3"/>
          <p:cNvPicPr>
            <a:picLocks noChangeAspect="1"/>
          </p:cNvPicPr>
          <p:nvPr/>
        </p:nvPicPr>
        <p:blipFill>
          <a:blip r:embed="rId2"/>
          <a:stretch>
            <a:fillRect/>
          </a:stretch>
        </p:blipFill>
        <p:spPr>
          <a:xfrm>
            <a:off x="4495800" y="0"/>
            <a:ext cx="4596074" cy="7008567"/>
          </a:xfrm>
          <a:prstGeom prst="rect">
            <a:avLst/>
          </a:prstGeom>
        </p:spPr>
      </p:pic>
    </p:spTree>
    <p:extLst>
      <p:ext uri="{BB962C8B-B14F-4D97-AF65-F5344CB8AC3E}">
        <p14:creationId xmlns:p14="http://schemas.microsoft.com/office/powerpoint/2010/main" val="3372043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5" name="Tijdelijke aanduiding voor inhoud 4"/>
          <p:cNvSpPr>
            <a:spLocks noGrp="1"/>
          </p:cNvSpPr>
          <p:nvPr>
            <p:ph idx="1"/>
          </p:nvPr>
        </p:nvSpPr>
        <p:spPr/>
        <p:txBody>
          <a:bodyPr>
            <a:normAutofit fontScale="55000" lnSpcReduction="20000"/>
          </a:bodyPr>
          <a:lstStyle/>
          <a:p>
            <a:pPr marL="0" indent="0">
              <a:buNone/>
            </a:pPr>
            <a:r>
              <a:rPr lang="nl-NL" b="1" dirty="0"/>
              <a:t>maximumscore 3 </a:t>
            </a:r>
            <a:endParaRPr lang="nl-NL" dirty="0"/>
          </a:p>
          <a:p>
            <a:pPr marL="0" indent="0">
              <a:buNone/>
            </a:pPr>
            <a:r>
              <a:rPr lang="nl-NL" dirty="0"/>
              <a:t>Kern van een juist antwoord is: </a:t>
            </a:r>
          </a:p>
          <a:p>
            <a:pPr marL="0" indent="0">
              <a:buNone/>
            </a:pPr>
            <a:r>
              <a:rPr lang="nl-NL" dirty="0"/>
              <a:t>• Met (één van de volgende): </a:t>
            </a:r>
            <a:endParaRPr lang="nl-NL" dirty="0" smtClean="0"/>
          </a:p>
          <a:p>
            <a:pPr marL="0" indent="0">
              <a:buNone/>
            </a:pPr>
            <a:r>
              <a:rPr lang="nl-NL" dirty="0" smtClean="0"/>
              <a:t>1 </a:t>
            </a:r>
            <a:r>
              <a:rPr lang="nl-NL" dirty="0"/>
              <a:t>− de verwijzing (in de titel) naar het komende einde van vrije verkiezingen/gelijke burgerrechten </a:t>
            </a:r>
          </a:p>
          <a:p>
            <a:pPr marL="0" indent="0">
              <a:buNone/>
            </a:pPr>
            <a:r>
              <a:rPr lang="nl-NL" dirty="0"/>
              <a:t>− de politieagent die toezicht houdt (bij de stembussen) / de kiezers die op appel verschijnen </a:t>
            </a:r>
          </a:p>
          <a:p>
            <a:pPr marL="0" indent="0">
              <a:buNone/>
            </a:pPr>
            <a:r>
              <a:rPr lang="nl-NL" dirty="0"/>
              <a:t>− de verwijzing naar het masker (in het onderschrift / bij de bevolking) </a:t>
            </a:r>
          </a:p>
          <a:p>
            <a:endParaRPr lang="nl-NL" dirty="0"/>
          </a:p>
          <a:p>
            <a:pPr marL="0" indent="0">
              <a:buNone/>
            </a:pPr>
            <a:r>
              <a:rPr lang="nl-NL" dirty="0"/>
              <a:t>• geeft Arnold hier de mening weer dat er massaal op de nationaalsocialisten zal worden gestemd omdat de verkiezingen niet vrij zullen verlopen / omdat de verkiezingen een maskerade zijn / omdat de kiezers zich anders zullen voordoen dan ze werkelijk zijn 1 </a:t>
            </a:r>
          </a:p>
          <a:p>
            <a:pPr marL="0" indent="0">
              <a:buNone/>
            </a:pPr>
            <a:r>
              <a:rPr lang="nl-NL" dirty="0"/>
              <a:t>• De Rijksdagbrand vormde voor Hitler de aanleiding tot het invoeren van de machtigingswet / het oppakken van communisten / het vestigen van de nazidictatuur (waardoor er geen sprake meer was van vrije verkiezingen, wat in de prent wordt weergegeven) 1 </a:t>
            </a:r>
          </a:p>
          <a:p>
            <a:endParaRPr lang="nl-NL" dirty="0"/>
          </a:p>
        </p:txBody>
      </p:sp>
    </p:spTree>
    <p:extLst>
      <p:ext uri="{BB962C8B-B14F-4D97-AF65-F5344CB8AC3E}">
        <p14:creationId xmlns:p14="http://schemas.microsoft.com/office/powerpoint/2010/main" val="2343381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Totalitair bestuur onder Adolf Hitler</a:t>
            </a:r>
            <a:br>
              <a:rPr lang="nl-NL" b="1" u="sng" dirty="0" smtClean="0"/>
            </a:br>
            <a:r>
              <a:rPr lang="nl-NL" b="1" u="sng" dirty="0" smtClean="0"/>
              <a:t>1933</a:t>
            </a:r>
            <a:endParaRPr lang="nl-NL" b="1" u="sng" dirty="0"/>
          </a:p>
        </p:txBody>
      </p:sp>
      <p:sp>
        <p:nvSpPr>
          <p:cNvPr id="3" name="Tijdelijke aanduiding voor inhoud 2"/>
          <p:cNvSpPr>
            <a:spLocks noGrp="1"/>
          </p:cNvSpPr>
          <p:nvPr>
            <p:ph idx="1"/>
          </p:nvPr>
        </p:nvSpPr>
        <p:spPr/>
        <p:txBody>
          <a:bodyPr>
            <a:normAutofit lnSpcReduction="10000"/>
          </a:bodyPr>
          <a:lstStyle/>
          <a:p>
            <a:pPr>
              <a:buFontTx/>
              <a:buChar char="-"/>
            </a:pPr>
            <a:r>
              <a:rPr lang="nl-NL" dirty="0" smtClean="0"/>
              <a:t>Alle andere politieke partijen werden afgeschaft</a:t>
            </a:r>
          </a:p>
          <a:p>
            <a:pPr>
              <a:buFontTx/>
              <a:buChar char="-"/>
            </a:pPr>
            <a:r>
              <a:rPr lang="nl-NL" dirty="0" smtClean="0"/>
              <a:t>Er was censuur in media en onderwijs</a:t>
            </a:r>
          </a:p>
          <a:p>
            <a:pPr>
              <a:buFontTx/>
              <a:buChar char="-"/>
            </a:pPr>
            <a:r>
              <a:rPr lang="nl-NL" dirty="0" smtClean="0"/>
              <a:t>Mensen met een andere mening werden vervolgd</a:t>
            </a:r>
          </a:p>
          <a:p>
            <a:pPr>
              <a:buFontTx/>
              <a:buChar char="-"/>
            </a:pPr>
            <a:r>
              <a:rPr lang="nl-NL" dirty="0" smtClean="0"/>
              <a:t>Gestapo en SS hadden controle over de bevolking</a:t>
            </a:r>
          </a:p>
          <a:p>
            <a:pPr>
              <a:buFontTx/>
              <a:buChar char="-"/>
            </a:pPr>
            <a:r>
              <a:rPr lang="nl-NL" dirty="0" smtClean="0"/>
              <a:t>De gehele economie stond in het teken van oorlogsvoering. </a:t>
            </a:r>
            <a:endParaRPr lang="nl-NL" dirty="0"/>
          </a:p>
        </p:txBody>
      </p:sp>
      <p:sp>
        <p:nvSpPr>
          <p:cNvPr id="4" name="Toelichting met afgeronde rechthoek 3"/>
          <p:cNvSpPr/>
          <p:nvPr/>
        </p:nvSpPr>
        <p:spPr>
          <a:xfrm>
            <a:off x="7812360" y="1700808"/>
            <a:ext cx="1331640" cy="3240360"/>
          </a:xfrm>
          <a:prstGeom prst="wedgeRoundRectCallout">
            <a:avLst>
              <a:gd name="adj1" fmla="val -99625"/>
              <a:gd name="adj2" fmla="val 141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En met al deze punten kreeg Nederland vanaf 1940 ook te maken! </a:t>
            </a:r>
          </a:p>
          <a:p>
            <a:pPr algn="ctr"/>
            <a:endParaRPr lang="nl-NL" sz="1400" dirty="0" smtClean="0"/>
          </a:p>
          <a:p>
            <a:pPr algn="ctr"/>
            <a:r>
              <a:rPr lang="nl-NL" sz="1400" dirty="0" smtClean="0"/>
              <a:t>NB alleen NSB was nog de enige toegestane politieke partij. </a:t>
            </a:r>
            <a:endParaRPr lang="nl-N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En nog meer maatregelen vanaf 1933…</a:t>
            </a:r>
            <a:endParaRPr lang="nl-NL" b="1" u="sng" dirty="0"/>
          </a:p>
        </p:txBody>
      </p:sp>
      <p:sp>
        <p:nvSpPr>
          <p:cNvPr id="3" name="Tijdelijke aanduiding voor inhoud 2"/>
          <p:cNvSpPr>
            <a:spLocks noGrp="1"/>
          </p:cNvSpPr>
          <p:nvPr>
            <p:ph idx="1"/>
          </p:nvPr>
        </p:nvSpPr>
        <p:spPr/>
        <p:txBody>
          <a:bodyPr/>
          <a:lstStyle/>
          <a:p>
            <a:r>
              <a:rPr lang="nl-NL" dirty="0" smtClean="0"/>
              <a:t>Duitsland stapte uit de Volkenbond</a:t>
            </a:r>
          </a:p>
          <a:p>
            <a:r>
              <a:rPr lang="nl-NL" dirty="0" smtClean="0"/>
              <a:t>Hitler hield zich totaal niet meer aan het Verdrag van Versailles</a:t>
            </a:r>
          </a:p>
          <a:p>
            <a:pPr lvl="1"/>
            <a:r>
              <a:rPr lang="nl-NL" dirty="0" smtClean="0"/>
              <a:t>Het Duitse leger werd opgebouwd</a:t>
            </a:r>
          </a:p>
          <a:p>
            <a:pPr lvl="1"/>
            <a:r>
              <a:rPr lang="nl-NL" dirty="0" smtClean="0"/>
              <a:t>Dienstplicht werd ingevoerd</a:t>
            </a:r>
          </a:p>
          <a:p>
            <a:pPr lvl="1"/>
            <a:r>
              <a:rPr lang="nl-NL" dirty="0" smtClean="0"/>
              <a:t>Oorlogsindustrie werd opgebouwd</a:t>
            </a:r>
          </a:p>
          <a:p>
            <a:pPr lvl="2"/>
            <a:r>
              <a:rPr lang="nl-NL" dirty="0" smtClean="0"/>
              <a:t>Snelwegen werden aangelegd. </a:t>
            </a:r>
            <a:endParaRPr lang="nl-NL" smtClean="0"/>
          </a:p>
          <a:p>
            <a:pPr lvl="2">
              <a:buNone/>
            </a:pPr>
            <a:endParaRPr lang="nl-NL"/>
          </a:p>
        </p:txBody>
      </p:sp>
      <p:pic>
        <p:nvPicPr>
          <p:cNvPr id="11268" name="Picture 4" descr="http://diki.cwahi.net/dtslistfrei.jpg"/>
          <p:cNvPicPr>
            <a:picLocks noChangeAspect="1" noChangeArrowheads="1"/>
          </p:cNvPicPr>
          <p:nvPr/>
        </p:nvPicPr>
        <p:blipFill>
          <a:blip r:embed="rId2" cstate="print"/>
          <a:srcRect/>
          <a:stretch>
            <a:fillRect/>
          </a:stretch>
        </p:blipFill>
        <p:spPr bwMode="auto">
          <a:xfrm>
            <a:off x="4716016" y="1556792"/>
            <a:ext cx="3456384" cy="5000012"/>
          </a:xfrm>
          <a:prstGeom prst="rect">
            <a:avLst/>
          </a:prstGeom>
          <a:noFill/>
        </p:spPr>
      </p:pic>
      <p:sp>
        <p:nvSpPr>
          <p:cNvPr id="6" name="Ingekeepte PIJL-RECHTS 5"/>
          <p:cNvSpPr/>
          <p:nvPr/>
        </p:nvSpPr>
        <p:spPr>
          <a:xfrm rot="2077747">
            <a:off x="604758" y="2613850"/>
            <a:ext cx="4619002" cy="21763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FF0000"/>
                </a:solidFill>
              </a:rPr>
              <a:t>Duitsland is vrij!</a:t>
            </a:r>
            <a:endParaRPr lang="nl-NL" sz="2800" dirty="0">
              <a:solidFill>
                <a:srgbClr val="FF0000"/>
              </a:solidFill>
            </a:endParaRPr>
          </a:p>
        </p:txBody>
      </p:sp>
      <p:pic>
        <p:nvPicPr>
          <p:cNvPr id="11266" name="Picture 2" descr="http://xinos.files.wordpress.com/2011/01/hitler-spricht.jpg"/>
          <p:cNvPicPr>
            <a:picLocks noChangeAspect="1" noChangeArrowheads="1"/>
          </p:cNvPicPr>
          <p:nvPr/>
        </p:nvPicPr>
        <p:blipFill>
          <a:blip r:embed="rId3" cstate="print"/>
          <a:srcRect/>
          <a:stretch>
            <a:fillRect/>
          </a:stretch>
        </p:blipFill>
        <p:spPr bwMode="auto">
          <a:xfrm>
            <a:off x="1835696" y="1988840"/>
            <a:ext cx="5715000" cy="4086225"/>
          </a:xfrm>
          <a:prstGeom prst="rect">
            <a:avLst/>
          </a:prstGeom>
          <a:noFill/>
        </p:spPr>
      </p:pic>
      <p:sp>
        <p:nvSpPr>
          <p:cNvPr id="7" name="Golf 6"/>
          <p:cNvSpPr/>
          <p:nvPr/>
        </p:nvSpPr>
        <p:spPr>
          <a:xfrm>
            <a:off x="3059832" y="1844824"/>
            <a:ext cx="4464496" cy="113042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NSDAP aan de macht: vernietiging van het </a:t>
            </a:r>
            <a:r>
              <a:rPr lang="nl-NL" dirty="0" err="1" smtClean="0"/>
              <a:t>Vedrag</a:t>
            </a:r>
            <a:r>
              <a:rPr lang="nl-NL" dirty="0" smtClean="0"/>
              <a:t> van Versailles</a:t>
            </a:r>
            <a:endParaRPr lang="nl-NL" dirty="0"/>
          </a:p>
        </p:txBody>
      </p:sp>
      <p:pic>
        <p:nvPicPr>
          <p:cNvPr id="3076" name="Picture 4" descr="http://www.wottreng.ch/private_web/assets/images/hitler-autobahn.jpg"/>
          <p:cNvPicPr>
            <a:picLocks noChangeAspect="1" noChangeArrowheads="1"/>
          </p:cNvPicPr>
          <p:nvPr/>
        </p:nvPicPr>
        <p:blipFill>
          <a:blip r:embed="rId4" cstate="print"/>
          <a:srcRect/>
          <a:stretch>
            <a:fillRect/>
          </a:stretch>
        </p:blipFill>
        <p:spPr bwMode="auto">
          <a:xfrm>
            <a:off x="1043608" y="1412776"/>
            <a:ext cx="7462525" cy="5074519"/>
          </a:xfrm>
          <a:prstGeom prst="rect">
            <a:avLst/>
          </a:prstGeom>
          <a:noFill/>
        </p:spPr>
      </p:pic>
      <p:sp>
        <p:nvSpPr>
          <p:cNvPr id="10" name="Golf 9"/>
          <p:cNvSpPr/>
          <p:nvPr/>
        </p:nvSpPr>
        <p:spPr>
          <a:xfrm>
            <a:off x="395536" y="1052736"/>
            <a:ext cx="6480720" cy="170648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Aanleg autosnelwegen in de jaren ’30, achterliggende gedachte: </a:t>
            </a:r>
          </a:p>
          <a:p>
            <a:pPr algn="ctr"/>
            <a:r>
              <a:rPr lang="nl-NL" dirty="0" smtClean="0"/>
              <a:t>Snel verplaatsen van legers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dissolve">
                                      <p:cBhvr>
                                        <p:cTn id="13" dur="5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126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1266"/>
                                        </p:tgtEl>
                                        <p:attrNameLst>
                                          <p:attrName>style.visibility</p:attrName>
                                        </p:attrNameLst>
                                      </p:cBhvr>
                                      <p:to>
                                        <p:strVal val="visible"/>
                                      </p:to>
                                    </p:set>
                                    <p:animEffect transition="in" filter="dissolve">
                                      <p:cBhvr>
                                        <p:cTn id="40" dur="500"/>
                                        <p:tgtEl>
                                          <p:spTgt spid="11266"/>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edge">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1266"/>
                                        </p:tgtEl>
                                        <p:attrNameLst>
                                          <p:attrName>ppt_x</p:attrName>
                                        </p:attrNameLst>
                                      </p:cBhvr>
                                      <p:tavLst>
                                        <p:tav tm="0">
                                          <p:val>
                                            <p:strVal val="ppt_x"/>
                                          </p:val>
                                        </p:tav>
                                        <p:tav tm="100000">
                                          <p:val>
                                            <p:strVal val="ppt_x"/>
                                          </p:val>
                                        </p:tav>
                                      </p:tavLst>
                                    </p:anim>
                                    <p:anim calcmode="lin" valueType="num">
                                      <p:cBhvr additive="base">
                                        <p:cTn id="54" dur="500"/>
                                        <p:tgtEl>
                                          <p:spTgt spid="11266"/>
                                        </p:tgtEl>
                                        <p:attrNameLst>
                                          <p:attrName>ppt_y</p:attrName>
                                        </p:attrNameLst>
                                      </p:cBhvr>
                                      <p:tavLst>
                                        <p:tav tm="0">
                                          <p:val>
                                            <p:strVal val="ppt_y"/>
                                          </p:val>
                                        </p:tav>
                                        <p:tav tm="100000">
                                          <p:val>
                                            <p:strVal val="1+ppt_h/2"/>
                                          </p:val>
                                        </p:tav>
                                      </p:tavLst>
                                    </p:anim>
                                    <p:set>
                                      <p:cBhvr>
                                        <p:cTn id="55" dur="1" fill="hold">
                                          <p:stCondLst>
                                            <p:cond delay="499"/>
                                          </p:stCondLst>
                                        </p:cTn>
                                        <p:tgtEl>
                                          <p:spTgt spid="1126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 calcmode="lin" valueType="num">
                                      <p:cBhvr additive="base">
                                        <p:cTn id="6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 calcmode="lin" valueType="num">
                                      <p:cBhvr additive="base">
                                        <p:cTn id="6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 calcmode="lin" valueType="num">
                                      <p:cBhvr additive="base">
                                        <p:cTn id="7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 calcmode="lin" valueType="num">
                                      <p:cBhvr additive="base">
                                        <p:cTn id="7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076"/>
                                        </p:tgtEl>
                                        <p:attrNameLst>
                                          <p:attrName>style.visibility</p:attrName>
                                        </p:attrNameLst>
                                      </p:cBhvr>
                                      <p:to>
                                        <p:strVal val="visible"/>
                                      </p:to>
                                    </p:set>
                                    <p:anim calcmode="lin" valueType="num">
                                      <p:cBhvr additive="base">
                                        <p:cTn id="84" dur="500" fill="hold"/>
                                        <p:tgtEl>
                                          <p:spTgt spid="3076"/>
                                        </p:tgtEl>
                                        <p:attrNameLst>
                                          <p:attrName>ppt_x</p:attrName>
                                        </p:attrNameLst>
                                      </p:cBhvr>
                                      <p:tavLst>
                                        <p:tav tm="0">
                                          <p:val>
                                            <p:strVal val="#ppt_x"/>
                                          </p:val>
                                        </p:tav>
                                        <p:tav tm="100000">
                                          <p:val>
                                            <p:strVal val="#ppt_x"/>
                                          </p:val>
                                        </p:tav>
                                      </p:tavLst>
                                    </p:anim>
                                    <p:anim calcmode="lin" valueType="num">
                                      <p:cBhvr additive="base">
                                        <p:cTn id="8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heckerboard(across)">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xit" presetSubtype="10" fill="hold" grpId="1" nodeType="clickEffect">
                                  <p:stCondLst>
                                    <p:cond delay="0"/>
                                  </p:stCondLst>
                                  <p:childTnLst>
                                    <p:animEffect transition="out" filter="checkerboard(across)">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3076"/>
                                        </p:tgtEl>
                                        <p:attrNameLst>
                                          <p:attrName>ppt_x</p:attrName>
                                        </p:attrNameLst>
                                      </p:cBhvr>
                                      <p:tavLst>
                                        <p:tav tm="0">
                                          <p:val>
                                            <p:strVal val="ppt_x"/>
                                          </p:val>
                                        </p:tav>
                                        <p:tav tm="100000">
                                          <p:val>
                                            <p:strVal val="ppt_x"/>
                                          </p:val>
                                        </p:tav>
                                      </p:tavLst>
                                    </p:anim>
                                    <p:anim calcmode="lin" valueType="num">
                                      <p:cBhvr additive="base">
                                        <p:cTn id="100" dur="500"/>
                                        <p:tgtEl>
                                          <p:spTgt spid="3076"/>
                                        </p:tgtEl>
                                        <p:attrNameLst>
                                          <p:attrName>ppt_y</p:attrName>
                                        </p:attrNameLst>
                                      </p:cBhvr>
                                      <p:tavLst>
                                        <p:tav tm="0">
                                          <p:val>
                                            <p:strVal val="ppt_y"/>
                                          </p:val>
                                        </p:tav>
                                        <p:tav tm="100000">
                                          <p:val>
                                            <p:strVal val="1+ppt_h/2"/>
                                          </p:val>
                                        </p:tav>
                                      </p:tavLst>
                                    </p:anim>
                                    <p:set>
                                      <p:cBhvr>
                                        <p:cTn id="101"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0" grpId="1"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1587</Words>
  <Application>Microsoft Office PowerPoint</Application>
  <PresentationFormat>Diavoorstelling (4:3)</PresentationFormat>
  <Paragraphs>261</Paragraphs>
  <Slides>39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39</vt:i4>
      </vt:variant>
    </vt:vector>
  </HeadingPairs>
  <TitlesOfParts>
    <vt:vector size="45" baseType="lpstr">
      <vt:lpstr>Arial</vt:lpstr>
      <vt:lpstr>Calibri</vt:lpstr>
      <vt:lpstr>Courier New</vt:lpstr>
      <vt:lpstr>Times New Roman</vt:lpstr>
      <vt:lpstr>Wingdings</vt:lpstr>
      <vt:lpstr>Office-thema</vt:lpstr>
      <vt:lpstr>Tijd van de wereldoorlogen</vt:lpstr>
      <vt:lpstr>Kenmerkende aspecten: </vt:lpstr>
      <vt:lpstr>1929: Economische wereldcrisis ‘De grote depressie’  opkomst van extremistische partijen</vt:lpstr>
      <vt:lpstr>Hitler komt op een democratisch manier aan de macht</vt:lpstr>
      <vt:lpstr>Examenvraag</vt:lpstr>
      <vt:lpstr>PowerPoint-presentatie</vt:lpstr>
      <vt:lpstr>Antwoord examenvraag</vt:lpstr>
      <vt:lpstr>Totalitair bestuur onder Adolf Hitler 1933</vt:lpstr>
      <vt:lpstr>En nog meer maatregelen vanaf 1933…</vt:lpstr>
      <vt:lpstr>1936: lebensraum</vt:lpstr>
      <vt:lpstr>PowerPoint-presentatie</vt:lpstr>
      <vt:lpstr>Lebensraum in volgorde: </vt:lpstr>
      <vt:lpstr>Reactie Tsjecho-Slowakije:  </vt:lpstr>
      <vt:lpstr>Tsjecho-Slowakije heeft 2 bondgenoten: </vt:lpstr>
      <vt:lpstr>Conferentie van München, conclusie: </vt:lpstr>
      <vt:lpstr>Hitler is niet te vertrouwen want…</vt:lpstr>
      <vt:lpstr>Dus: internationale besprekingen</vt:lpstr>
      <vt:lpstr>Hitlers wil om lebensraum gaat door</vt:lpstr>
      <vt:lpstr>Uitbreiding naar het oosten…</vt:lpstr>
      <vt:lpstr>Het verloop (1):</vt:lpstr>
      <vt:lpstr>En in Nederland in de oorlogsjaren? 1940-1944/1945</vt:lpstr>
      <vt:lpstr>Nederland  manier van besturen =  fluwelen handschoen aanpak</vt:lpstr>
      <vt:lpstr>Nederland bezet  3 houdingen van de Nederlandse bevolking </vt:lpstr>
      <vt:lpstr>Het verloop (2): </vt:lpstr>
      <vt:lpstr>Het verloop (3):</vt:lpstr>
      <vt:lpstr>Het verloop (4): </vt:lpstr>
      <vt:lpstr>Conferentie van Teheran (1943): </vt:lpstr>
      <vt:lpstr>Het verloop (5): </vt:lpstr>
      <vt:lpstr>5 september 1944</vt:lpstr>
      <vt:lpstr>September 1944:  Operatie Market Garden</vt:lpstr>
      <vt:lpstr>Het verloop (6): </vt:lpstr>
      <vt:lpstr>Einde van WO II: vreugde en groot verdriet</vt:lpstr>
      <vt:lpstr>Systematiek van de jodenvervolging</vt:lpstr>
      <vt:lpstr>Holocaust of Shoa</vt:lpstr>
      <vt:lpstr>Hoe konden al die Duitsers toch in Hitler’s ideeën geloven?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2.2</dc:title>
  <dc:creator>Eigenaar</dc:creator>
  <cp:lastModifiedBy>Kristel Biemans</cp:lastModifiedBy>
  <cp:revision>69</cp:revision>
  <dcterms:created xsi:type="dcterms:W3CDTF">2011-12-04T20:21:39Z</dcterms:created>
  <dcterms:modified xsi:type="dcterms:W3CDTF">2015-09-25T08:37:03Z</dcterms:modified>
</cp:coreProperties>
</file>